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1" r:id="rId2"/>
    <p:sldMasterId id="2147483728" r:id="rId3"/>
    <p:sldMasterId id="2147483745" r:id="rId4"/>
  </p:sldMasterIdLst>
  <p:notesMasterIdLst>
    <p:notesMasterId r:id="rId25"/>
  </p:notesMasterIdLst>
  <p:sldIdLst>
    <p:sldId id="265" r:id="rId5"/>
    <p:sldId id="258" r:id="rId6"/>
    <p:sldId id="285" r:id="rId7"/>
    <p:sldId id="262" r:id="rId8"/>
    <p:sldId id="269" r:id="rId9"/>
    <p:sldId id="272" r:id="rId10"/>
    <p:sldId id="271" r:id="rId11"/>
    <p:sldId id="276" r:id="rId12"/>
    <p:sldId id="277" r:id="rId13"/>
    <p:sldId id="286" r:id="rId14"/>
    <p:sldId id="278" r:id="rId15"/>
    <p:sldId id="273" r:id="rId16"/>
    <p:sldId id="279" r:id="rId17"/>
    <p:sldId id="280" r:id="rId18"/>
    <p:sldId id="281" r:id="rId19"/>
    <p:sldId id="266" r:id="rId20"/>
    <p:sldId id="282" r:id="rId21"/>
    <p:sldId id="283" r:id="rId22"/>
    <p:sldId id="284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A34"/>
    <a:srgbClr val="FF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E215-6F01-439F-9D79-B3D88FEE5543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82A85-50FD-4699-9833-2E8696DE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4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6945"/>
            <a:ext cx="3733800" cy="3486118"/>
          </a:xfrm>
        </p:spPr>
        <p:txBody>
          <a:bodyPr/>
          <a:lstStyle>
            <a:lvl1pPr algn="ctr"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62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9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535073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9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9708"/>
            <a:ext cx="5513966" cy="1441525"/>
          </a:xfrm>
        </p:spPr>
        <p:txBody>
          <a:bodyPr/>
          <a:lstStyle>
            <a:lvl1pPr algn="l"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6074801"/>
            <a:ext cx="7885509" cy="426308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0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9825"/>
            <a:ext cx="7772400" cy="647428"/>
          </a:xfrm>
        </p:spPr>
        <p:txBody>
          <a:bodyPr anchor="t" anchorCtr="0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66964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5074892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264135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26756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19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2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141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1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98" y="1631981"/>
            <a:ext cx="4298352" cy="435133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36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8500"/>
            <a:ext cx="7886700" cy="4003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90060"/>
            <a:ext cx="788670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6229"/>
            <a:ext cx="3886200" cy="4186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6229"/>
            <a:ext cx="3886200" cy="4186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68547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5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6229"/>
            <a:ext cx="3886200" cy="4186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6229"/>
            <a:ext cx="3886200" cy="4186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68547"/>
            <a:ext cx="38862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29150" y="1468547"/>
            <a:ext cx="38862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6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6945"/>
            <a:ext cx="3733800" cy="3486118"/>
          </a:xfrm>
        </p:spPr>
        <p:txBody>
          <a:bodyPr/>
          <a:lstStyle>
            <a:lvl1pPr algn="ctr"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8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52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535073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7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2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9708"/>
            <a:ext cx="5513966" cy="1441525"/>
          </a:xfrm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6074801"/>
            <a:ext cx="7885509" cy="426308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2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4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9825"/>
            <a:ext cx="7772400" cy="647428"/>
          </a:xfrm>
        </p:spPr>
        <p:txBody>
          <a:bodyPr anchor="t" anchorCtr="0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66964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5074892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264135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22084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57400"/>
            <a:ext cx="7886700" cy="1643061"/>
          </a:xfrm>
        </p:spPr>
        <p:txBody>
          <a:bodyPr anchor="b"/>
          <a:lstStyle>
            <a:lvl1pPr algn="ctr">
              <a:defRPr sz="4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52862"/>
            <a:ext cx="7886700" cy="685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623888" y="5486400"/>
            <a:ext cx="7886700" cy="685800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2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55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5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9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98" y="1631981"/>
            <a:ext cx="4298352" cy="435133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0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8500"/>
            <a:ext cx="7886700" cy="4003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90060"/>
            <a:ext cx="788670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86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6229"/>
            <a:ext cx="3886200" cy="4186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6229"/>
            <a:ext cx="3886200" cy="4186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68547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0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6229"/>
            <a:ext cx="3886200" cy="4186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6229"/>
            <a:ext cx="3886200" cy="4186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68547"/>
            <a:ext cx="38862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29150" y="1468547"/>
            <a:ext cx="38862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8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6945"/>
            <a:ext cx="3733800" cy="3486118"/>
          </a:xfrm>
        </p:spPr>
        <p:txBody>
          <a:bodyPr/>
          <a:lstStyle>
            <a:lvl1pPr algn="ctr"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7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30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l">
              <a:defRPr sz="1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6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9708"/>
            <a:ext cx="5513966" cy="1441525"/>
          </a:xfrm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6074801"/>
            <a:ext cx="7885509" cy="426308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2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3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9825"/>
            <a:ext cx="7772400" cy="647428"/>
          </a:xfrm>
        </p:spPr>
        <p:txBody>
          <a:bodyPr anchor="t" anchorCtr="0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66964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5074892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264135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27343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3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98" y="1631981"/>
            <a:ext cx="4298352" cy="435133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9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 anchor="ctr" anchorCtr="0"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11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4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4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998" y="1631981"/>
            <a:ext cx="4298352" cy="435133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6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8500"/>
            <a:ext cx="7886700" cy="4003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90060"/>
            <a:ext cx="788670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5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6229"/>
            <a:ext cx="3886200" cy="4186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6229"/>
            <a:ext cx="3886200" cy="4186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68547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6229"/>
            <a:ext cx="3886200" cy="4186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6229"/>
            <a:ext cx="3886200" cy="4186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68547"/>
            <a:ext cx="38862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29150" y="1468547"/>
            <a:ext cx="38862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9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6945"/>
            <a:ext cx="3733800" cy="3486118"/>
          </a:xfrm>
        </p:spPr>
        <p:txBody>
          <a:bodyPr/>
          <a:lstStyle>
            <a:lvl1pPr algn="ctr">
              <a:defRPr sz="24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7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08500"/>
            <a:ext cx="7886700" cy="40039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90060"/>
            <a:ext cx="788670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3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7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535073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8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9708"/>
            <a:ext cx="5513966" cy="1441525"/>
          </a:xfrm>
        </p:spPr>
        <p:txBody>
          <a:bodyPr/>
          <a:lstStyle>
            <a:lvl1pPr algn="l"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6074801"/>
            <a:ext cx="7885509" cy="426308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0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9825"/>
            <a:ext cx="7772400" cy="647428"/>
          </a:xfrm>
        </p:spPr>
        <p:txBody>
          <a:bodyPr anchor="t" anchorCtr="0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966964"/>
            <a:ext cx="7772399" cy="457200"/>
          </a:xfrm>
        </p:spPr>
        <p:txBody>
          <a:bodyPr/>
          <a:lstStyle>
            <a:lvl1pPr marL="0" indent="0" algn="ctr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6" y="5074892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6" y="4264135"/>
            <a:ext cx="3345629" cy="457200"/>
          </a:xfrm>
        </p:spPr>
        <p:txBody>
          <a:bodyPr/>
          <a:lstStyle>
            <a:lvl1pPr marL="0" indent="0" algn="l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2769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3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6229"/>
            <a:ext cx="3886200" cy="4186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6229"/>
            <a:ext cx="3886200" cy="4186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68547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4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76229"/>
            <a:ext cx="3886200" cy="4186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76229"/>
            <a:ext cx="3886200" cy="4186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468547"/>
            <a:ext cx="38862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29150" y="1468547"/>
            <a:ext cx="38862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41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0" b="4440"/>
          <a:stretch/>
        </p:blipFill>
        <p:spPr>
          <a:xfrm>
            <a:off x="378" y="0"/>
            <a:ext cx="9143244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7"/>
          <a:stretch/>
        </p:blipFill>
        <p:spPr>
          <a:xfrm>
            <a:off x="378" y="1323191"/>
            <a:ext cx="9143244" cy="52070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2998"/>
            <a:ext cx="7886700" cy="913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1374"/>
            <a:ext cx="7886700" cy="440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1"/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605334E2-948E-4543-800B-C728595278E0}" type="slidenum">
              <a:rPr lang="en-US" altLang="en-US" sz="1000">
                <a:solidFill>
                  <a:srgbClr val="454545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000">
              <a:solidFill>
                <a:srgbClr val="45454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5716" y="6625879"/>
            <a:ext cx="603028" cy="187467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E316B"/>
                </a:solidFill>
              </a:rPr>
              <a:t>|  www.folio.org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95400" y="6702425"/>
            <a:ext cx="706329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38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710" r:id="rId9"/>
    <p:sldLayoutId id="2147483683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70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0" b="4439"/>
          <a:stretch/>
        </p:blipFill>
        <p:spPr>
          <a:xfrm>
            <a:off x="756" y="0"/>
            <a:ext cx="9143244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7"/>
          <a:stretch/>
        </p:blipFill>
        <p:spPr>
          <a:xfrm>
            <a:off x="378" y="1323191"/>
            <a:ext cx="9143244" cy="52070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2998"/>
            <a:ext cx="7886700" cy="913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1374"/>
            <a:ext cx="7886700" cy="4401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1"/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605334E2-948E-4543-800B-C728595278E0}" type="slidenum">
              <a:rPr lang="en-US" altLang="en-US" sz="1000">
                <a:solidFill>
                  <a:srgbClr val="454545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000">
              <a:solidFill>
                <a:srgbClr val="45454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5716" y="6625879"/>
            <a:ext cx="603028" cy="187467"/>
          </a:xfrm>
          <a:prstGeom prst="rect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E316B"/>
                </a:solidFill>
              </a:rPr>
              <a:t>|  www.folio.org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95400" y="6702425"/>
            <a:ext cx="706329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9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7"/>
          <a:stretch/>
        </p:blipFill>
        <p:spPr>
          <a:xfrm>
            <a:off x="378" y="1323191"/>
            <a:ext cx="9143244" cy="52070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2998"/>
            <a:ext cx="7886700" cy="913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6402"/>
            <a:ext cx="7886700" cy="4706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1"/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605334E2-948E-4543-800B-C728595278E0}" type="slidenum">
              <a:rPr lang="en-US" altLang="en-US" sz="1000">
                <a:solidFill>
                  <a:srgbClr val="454545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000">
              <a:solidFill>
                <a:srgbClr val="45454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5716" y="6625879"/>
            <a:ext cx="603028" cy="187467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E316B"/>
                </a:solidFill>
              </a:rPr>
              <a:t>|  www.folio.org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295400" y="6702425"/>
            <a:ext cx="706329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1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2998"/>
            <a:ext cx="7886700" cy="913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6402"/>
            <a:ext cx="7886700" cy="4706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1"/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605334E2-948E-4543-800B-C728595278E0}" type="slidenum">
              <a:rPr lang="en-US" altLang="en-US" sz="1000">
                <a:solidFill>
                  <a:srgbClr val="454545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000">
              <a:solidFill>
                <a:srgbClr val="45454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5716" y="6625879"/>
            <a:ext cx="603028" cy="187467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E316B"/>
                </a:solidFill>
              </a:rPr>
              <a:t>|  www.folio.org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95400" y="6702425"/>
            <a:ext cx="706329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92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ki.folio.org/display/RM/Tags+Subgroup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3888" y="2533650"/>
            <a:ext cx="7886700" cy="1643061"/>
          </a:xfrm>
        </p:spPr>
        <p:txBody>
          <a:bodyPr/>
          <a:lstStyle/>
          <a:p>
            <a:r>
              <a:rPr lang="en-US" dirty="0" smtClean="0"/>
              <a:t>Tags Phase 1 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000" b="1" dirty="0" smtClean="0"/>
              <a:t>Tags Subgroup   |  12 April 2018 </a:t>
            </a:r>
            <a:endParaRPr lang="en-US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62000" y="5671458"/>
            <a:ext cx="33528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8066"/>
            <a:ext cx="4552950" cy="2527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Individual Records*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20498" y="1335531"/>
            <a:ext cx="3884354" cy="466221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Acquisitions Records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Budgets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Funds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Invoices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Ledgers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Orders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Order Lines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Transactions 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Vendors 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/>
            <a:r>
              <a:rPr lang="en-US" sz="2000" b="1" dirty="0" smtClean="0">
                <a:solidFill>
                  <a:schemeClr val="tx1"/>
                </a:solidFill>
              </a:rPr>
              <a:t>Inventory Records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Instances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Holdings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Items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Packages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9149" y="1345360"/>
            <a:ext cx="4131393" cy="465238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ERM Records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TBD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MARCcat Records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TBD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Circulation Records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Requests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Transactions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User Records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Patron Groups?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Permission Sets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Users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Other Records?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82" y="147336"/>
            <a:ext cx="1201367" cy="1008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272" y="6115738"/>
            <a:ext cx="73918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 Any data within an app that has a FOLIO UI presenting it as a record, </a:t>
            </a:r>
          </a:p>
          <a:p>
            <a:r>
              <a:rPr lang="en-US" dirty="0" smtClean="0"/>
              <a:t>usually data about some thing, or transactions related to some 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50" y="192998"/>
            <a:ext cx="8934450" cy="913595"/>
          </a:xfrm>
        </p:spPr>
        <p:txBody>
          <a:bodyPr/>
          <a:lstStyle/>
          <a:p>
            <a:pPr algn="ctr"/>
            <a:r>
              <a:rPr lang="en-US" sz="3200" b="1" dirty="0" smtClean="0"/>
              <a:t>Tag Indicator in Instance Search Results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" y="1750142"/>
            <a:ext cx="9107700" cy="4300643"/>
          </a:xfrm>
        </p:spPr>
      </p:pic>
      <p:sp>
        <p:nvSpPr>
          <p:cNvPr id="7" name="Rectangle 6"/>
          <p:cNvSpPr/>
          <p:nvPr/>
        </p:nvSpPr>
        <p:spPr>
          <a:xfrm>
            <a:off x="8088900" y="2159465"/>
            <a:ext cx="932383" cy="3474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50" y="192998"/>
            <a:ext cx="8934450" cy="913595"/>
          </a:xfrm>
        </p:spPr>
        <p:txBody>
          <a:bodyPr/>
          <a:lstStyle/>
          <a:p>
            <a:pPr algn="ctr"/>
            <a:r>
              <a:rPr lang="en-US" sz="3600" b="1" dirty="0" smtClean="0"/>
              <a:t>Tag Indicator with Existing Tags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1460475"/>
            <a:ext cx="9157325" cy="5007789"/>
          </a:xfrm>
        </p:spPr>
      </p:pic>
      <p:sp>
        <p:nvSpPr>
          <p:cNvPr id="7" name="Rectangle 6"/>
          <p:cNvSpPr/>
          <p:nvPr/>
        </p:nvSpPr>
        <p:spPr>
          <a:xfrm>
            <a:off x="8076956" y="1773020"/>
            <a:ext cx="1064581" cy="3992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5" y="1509074"/>
            <a:ext cx="9209754" cy="436935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50" y="192998"/>
            <a:ext cx="8934450" cy="913595"/>
          </a:xfrm>
        </p:spPr>
        <p:txBody>
          <a:bodyPr/>
          <a:lstStyle/>
          <a:p>
            <a:pPr algn="ctr"/>
            <a:r>
              <a:rPr lang="en-US" sz="3600" b="1" dirty="0" smtClean="0"/>
              <a:t>When You Click the Tag Icon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3650" y="1822724"/>
            <a:ext cx="1911775" cy="4055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71775" y="5991225"/>
            <a:ext cx="357662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Opens fourth pane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48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4128" y="192998"/>
            <a:ext cx="8308259" cy="913595"/>
          </a:xfrm>
        </p:spPr>
        <p:txBody>
          <a:bodyPr/>
          <a:lstStyle/>
          <a:p>
            <a:r>
              <a:rPr lang="en-US" sz="3600" b="1" dirty="0" smtClean="0"/>
              <a:t>Tag Assignment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52400" y="1381349"/>
            <a:ext cx="5686425" cy="5086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Start typing, FOLIO auto-suggests based on existing tags in the central tag list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If tag is already on the record,                         it is highlighted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If not already on the record,                         will assign the tag to the record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If tag is not already in the central                   tag list, will include a red alert             message “</a:t>
            </a:r>
            <a:r>
              <a:rPr lang="en-US" sz="2000" dirty="0" smtClean="0">
                <a:solidFill>
                  <a:srgbClr val="FF0000"/>
                </a:solidFill>
              </a:rPr>
              <a:t>New tag created</a:t>
            </a:r>
            <a:r>
              <a:rPr lang="en-US" sz="2000" dirty="0" smtClean="0">
                <a:solidFill>
                  <a:schemeClr val="tx1"/>
                </a:solidFill>
              </a:rPr>
              <a:t>”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X next to each tag, so it can                           be removed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When tag is assigned or unassigned,                  # next to tag icon increments or             decrements by 1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20000" r="3535"/>
          <a:stretch/>
        </p:blipFill>
        <p:spPr>
          <a:xfrm>
            <a:off x="4381500" y="2277871"/>
            <a:ext cx="4746671" cy="27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1474" y="192998"/>
            <a:ext cx="8658226" cy="913595"/>
          </a:xfrm>
        </p:spPr>
        <p:txBody>
          <a:bodyPr/>
          <a:lstStyle/>
          <a:p>
            <a:r>
              <a:rPr lang="en-US" sz="3600" b="1" dirty="0" smtClean="0"/>
              <a:t>Tag Permissions: Phase 1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474" y="1553766"/>
            <a:ext cx="8505825" cy="4753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View-only</a:t>
            </a:r>
            <a:r>
              <a:rPr lang="en-US" sz="2400" dirty="0" smtClean="0"/>
              <a:t>   - or - 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Assign an existing tag </a:t>
            </a:r>
            <a:r>
              <a:rPr lang="en-US" sz="2400" dirty="0" smtClean="0"/>
              <a:t>to a record (tag already in the central tag list)   - or -</a:t>
            </a:r>
            <a:endParaRPr lang="en-US" sz="2400" dirty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Create a new tag </a:t>
            </a:r>
            <a:r>
              <a:rPr lang="en-US" sz="2400" dirty="0" smtClean="0"/>
              <a:t>and assign to a record (tag is added to the central tag list)</a:t>
            </a:r>
            <a:endParaRPr lang="en-US" sz="2400" dirty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Unassign</a:t>
            </a:r>
            <a:r>
              <a:rPr lang="en-US" sz="2400" b="1" dirty="0" smtClean="0"/>
              <a:t> a tag </a:t>
            </a:r>
            <a:r>
              <a:rPr lang="en-US" sz="2400" dirty="0" smtClean="0"/>
              <a:t>from a record (removes the tag from the record, but not from the central tag list)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35848"/>
            <a:ext cx="1228724" cy="10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192998"/>
            <a:ext cx="7886700" cy="913595"/>
          </a:xfrm>
        </p:spPr>
        <p:txBody>
          <a:bodyPr/>
          <a:lstStyle/>
          <a:p>
            <a:r>
              <a:rPr lang="en-US" sz="3600" b="1" dirty="0" smtClean="0"/>
              <a:t>Tag Details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4132" y="1686303"/>
            <a:ext cx="7886700" cy="44019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Lower-case only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No spaces allowed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No characters disallowed,                                             except space and                                                possibly pipe delimiter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Displayed in alphabetical                                               order on the record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1465005"/>
            <a:ext cx="4424518" cy="228097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OK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dirty="0" smtClean="0">
                <a:solidFill>
                  <a:srgbClr val="00B050"/>
                </a:solidFill>
              </a:rPr>
              <a:t>o-today         </a:t>
            </a:r>
            <a:r>
              <a:rPr lang="en-US" dirty="0" err="1" smtClean="0">
                <a:solidFill>
                  <a:srgbClr val="00B050"/>
                </a:solidFill>
              </a:rPr>
              <a:t>do_today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d</a:t>
            </a:r>
            <a:r>
              <a:rPr lang="en-US" dirty="0" err="1" smtClean="0">
                <a:solidFill>
                  <a:srgbClr val="00B050"/>
                </a:solidFill>
              </a:rPr>
              <a:t>o&amp;today</a:t>
            </a:r>
            <a:r>
              <a:rPr lang="en-US" dirty="0" smtClean="0">
                <a:solidFill>
                  <a:srgbClr val="00B050"/>
                </a:solidFill>
              </a:rPr>
              <a:t>        </a:t>
            </a:r>
            <a:r>
              <a:rPr lang="en-US" dirty="0" err="1" smtClean="0">
                <a:solidFill>
                  <a:srgbClr val="00B050"/>
                </a:solidFill>
              </a:rPr>
              <a:t>dotoday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r</a:t>
            </a:r>
            <a:r>
              <a:rPr lang="en-US" dirty="0" err="1" smtClean="0">
                <a:solidFill>
                  <a:srgbClr val="00B050"/>
                </a:solidFill>
              </a:rPr>
              <a:t>-m:do-today</a:t>
            </a:r>
            <a:r>
              <a:rPr lang="en-US" dirty="0" smtClean="0">
                <a:solidFill>
                  <a:srgbClr val="00B050"/>
                </a:solidFill>
              </a:rPr>
              <a:t>  acq:april2018 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cq-201804    cat-med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30990" y="3967281"/>
            <a:ext cx="4424517" cy="218770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Not OK: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 Today	Do-Today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NewYork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Acq:April</a:t>
            </a:r>
            <a:r>
              <a:rPr lang="en-US" dirty="0" smtClean="0">
                <a:solidFill>
                  <a:srgbClr val="FF0000"/>
                </a:solidFill>
              </a:rPr>
              <a:t> 2018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Acq201804  Cat Med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89986" y="1946788"/>
            <a:ext cx="1386349" cy="40312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6779344" y="1961537"/>
            <a:ext cx="1526456" cy="38837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4699820" y="2408905"/>
            <a:ext cx="1484670" cy="36095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4685068" y="2836604"/>
            <a:ext cx="2000867" cy="37570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6764594" y="2418737"/>
            <a:ext cx="1398638" cy="38062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6740014" y="2836604"/>
            <a:ext cx="2079521" cy="3658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4689989" y="3254475"/>
            <a:ext cx="1843546" cy="39953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6769510" y="3259390"/>
            <a:ext cx="1386349" cy="403122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689984" y="4571996"/>
            <a:ext cx="1582997" cy="478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6494206" y="4576913"/>
            <a:ext cx="1661653" cy="478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4685070" y="5117683"/>
            <a:ext cx="1597743" cy="3756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6474544" y="5127517"/>
            <a:ext cx="2443314" cy="3657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6646608" y="5633877"/>
            <a:ext cx="1516624" cy="3930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4694899" y="5648627"/>
            <a:ext cx="1838635" cy="3783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35848"/>
            <a:ext cx="1228724" cy="10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8125" y="192998"/>
            <a:ext cx="7886700" cy="913595"/>
          </a:xfrm>
        </p:spPr>
        <p:txBody>
          <a:bodyPr/>
          <a:lstStyle/>
          <a:p>
            <a:r>
              <a:rPr lang="en-US" sz="3600" b="1" dirty="0" smtClean="0"/>
              <a:t>Tags as Filters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874" y="1439466"/>
            <a:ext cx="7743825" cy="3397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 new tag filter in the left pane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Only displays tags used on records in that app</a:t>
            </a:r>
            <a:endParaRPr lang="en-US" sz="2400" dirty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Once tag filter is applied, users can work with the records  in the result list, e.g.</a:t>
            </a:r>
          </a:p>
          <a:p>
            <a:pPr marL="742950" lvl="1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View each record</a:t>
            </a:r>
          </a:p>
          <a:p>
            <a:pPr marL="742950" lvl="1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Export the batch                                                     of records</a:t>
            </a: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8" b="6341"/>
          <a:stretch/>
        </p:blipFill>
        <p:spPr>
          <a:xfrm>
            <a:off x="4419600" y="3417866"/>
            <a:ext cx="4533900" cy="3106759"/>
          </a:xfrm>
        </p:spPr>
      </p:pic>
    </p:spTree>
    <p:extLst>
      <p:ext uri="{BB962C8B-B14F-4D97-AF65-F5344CB8AC3E}">
        <p14:creationId xmlns:p14="http://schemas.microsoft.com/office/powerpoint/2010/main" val="10564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Phase 2: Tags and Central Admin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7532" y="1572004"/>
            <a:ext cx="7991168" cy="486689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What tags look like in central admin area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 tag record, with description field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Searching for tags in central admin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Filter by tag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Filter by record type (user, order, instance, item, etc.)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See all records using a particular tag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Central editing of tags (CRUD)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Create Read Update Delete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Central admin permissions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0"/>
          <a:stretch/>
        </p:blipFill>
        <p:spPr>
          <a:xfrm>
            <a:off x="7692515" y="1000125"/>
            <a:ext cx="1252238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1474" y="192998"/>
            <a:ext cx="8658226" cy="913595"/>
          </a:xfrm>
        </p:spPr>
        <p:txBody>
          <a:bodyPr/>
          <a:lstStyle/>
          <a:p>
            <a:r>
              <a:rPr lang="en-US" sz="3600" b="1" dirty="0" smtClean="0"/>
              <a:t>Next Steps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849" y="1734741"/>
            <a:ext cx="8505825" cy="4525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Developers are analyzing Phase 1 user stories</a:t>
            </a:r>
          </a:p>
          <a:p>
            <a:pPr marL="457200" indent="-45720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Subgroup reviewing Phase 1 with interested SIGs</a:t>
            </a:r>
            <a:endParaRPr lang="en-US" sz="2400" dirty="0"/>
          </a:p>
          <a:p>
            <a:pPr marL="457200" indent="-45720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Not sure when Phase 1 development work will be done</a:t>
            </a:r>
          </a:p>
          <a:p>
            <a:pPr marL="457200" indent="-45720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Proof of concept with Orders app, or Vendor app, or Inventory app</a:t>
            </a:r>
            <a:endParaRPr lang="en-US" sz="2400" dirty="0"/>
          </a:p>
          <a:p>
            <a:pPr marL="457200" indent="-45720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Tags subgroup finalizing Phase 2 stories</a:t>
            </a:r>
          </a:p>
          <a:p>
            <a:pPr marL="457200" indent="-45720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Submit Phase 2 stories to developers by 23 March</a:t>
            </a:r>
          </a:p>
          <a:p>
            <a:pPr marL="457200" indent="-45720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Testing and trial</a:t>
            </a:r>
          </a:p>
          <a:p>
            <a:pPr marL="457200" indent="-457200">
              <a:lnSpc>
                <a:spcPct val="11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400" dirty="0" smtClean="0"/>
              <a:t>Consider additional functionality for Phase 3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3"/>
          <a:stretch/>
        </p:blipFill>
        <p:spPr>
          <a:xfrm>
            <a:off x="7664786" y="297773"/>
            <a:ext cx="1212513" cy="7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Tags Subgroup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325" y="1676624"/>
            <a:ext cx="8629649" cy="440194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Ann-Marie Breaux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EBSCO</a:t>
            </a:r>
            <a:r>
              <a:rPr lang="en-US" dirty="0">
                <a:solidFill>
                  <a:schemeClr val="tx1"/>
                </a:solidFill>
              </a:rPr>
              <a:t>, Tags subgroup convener &amp; PO</a:t>
            </a:r>
          </a:p>
          <a:p>
            <a:r>
              <a:rPr lang="en-US" b="1" dirty="0">
                <a:solidFill>
                  <a:schemeClr val="tx1"/>
                </a:solidFill>
              </a:rPr>
              <a:t>Anya Arnold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EBSCO</a:t>
            </a:r>
            <a:r>
              <a:rPr lang="en-US" dirty="0">
                <a:solidFill>
                  <a:schemeClr val="tx1"/>
                </a:solidFill>
              </a:rPr>
              <a:t>, RA Reserves PO</a:t>
            </a:r>
          </a:p>
          <a:p>
            <a:r>
              <a:rPr lang="en-US" b="1" dirty="0">
                <a:solidFill>
                  <a:schemeClr val="tx1"/>
                </a:solidFill>
              </a:rPr>
              <a:t>Charlotte Whitt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Index Data</a:t>
            </a:r>
            <a:r>
              <a:rPr lang="en-US" dirty="0">
                <a:solidFill>
                  <a:schemeClr val="tx1"/>
                </a:solidFill>
              </a:rPr>
              <a:t>, Inventory &amp; Codex Search PO</a:t>
            </a:r>
          </a:p>
          <a:p>
            <a:r>
              <a:rPr lang="en-US" b="1" dirty="0">
                <a:solidFill>
                  <a:schemeClr val="tx1"/>
                </a:solidFill>
              </a:rPr>
              <a:t>Christie Thomas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Univ of Chicago</a:t>
            </a:r>
            <a:r>
              <a:rPr lang="en-US" dirty="0">
                <a:solidFill>
                  <a:schemeClr val="tx1"/>
                </a:solidFill>
              </a:rPr>
              <a:t>, Data Management</a:t>
            </a:r>
          </a:p>
          <a:p>
            <a:r>
              <a:rPr lang="en-US" b="1" dirty="0">
                <a:solidFill>
                  <a:schemeClr val="tx1"/>
                </a:solidFill>
              </a:rPr>
              <a:t>Dennis Bridges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Stacks</a:t>
            </a:r>
            <a:r>
              <a:rPr lang="en-US" dirty="0">
                <a:solidFill>
                  <a:schemeClr val="tx1"/>
                </a:solidFill>
              </a:rPr>
              <a:t>, Acquisitions PO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Filip Jakobsen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Samhaeng</a:t>
            </a:r>
            <a:r>
              <a:rPr lang="en-US" dirty="0">
                <a:solidFill>
                  <a:schemeClr val="tx1"/>
                </a:solidFill>
              </a:rPr>
              <a:t>, UX Designer</a:t>
            </a:r>
          </a:p>
          <a:p>
            <a:r>
              <a:rPr lang="en-US" b="1" dirty="0">
                <a:solidFill>
                  <a:schemeClr val="tx1"/>
                </a:solidFill>
              </a:rPr>
              <a:t>Simona Tabacaru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Texas A&amp;M Univ</a:t>
            </a:r>
            <a:r>
              <a:rPr lang="en-US" dirty="0">
                <a:solidFill>
                  <a:schemeClr val="tx1"/>
                </a:solidFill>
              </a:rPr>
              <a:t>, Reporting SIG, Collection Development, Acquisitions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8" b="5484"/>
          <a:stretch/>
        </p:blipFill>
        <p:spPr>
          <a:xfrm>
            <a:off x="378" y="4003289"/>
            <a:ext cx="9143244" cy="2464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547616"/>
            <a:ext cx="3758869" cy="2086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44" y="2055454"/>
            <a:ext cx="1907519" cy="16020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" y="4702500"/>
            <a:ext cx="911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  ◊   </a:t>
            </a:r>
            <a:r>
              <a:rPr lang="en-US" sz="4000" b="1" dirty="0" smtClean="0">
                <a:solidFill>
                  <a:schemeClr val="bg1"/>
                </a:solidFill>
              </a:rPr>
              <a:t>Questions?    </a:t>
            </a:r>
            <a:r>
              <a:rPr lang="en-US" sz="4000" dirty="0" smtClean="0">
                <a:solidFill>
                  <a:schemeClr val="bg1"/>
                </a:solidFill>
              </a:rPr>
              <a:t>◊   </a:t>
            </a:r>
            <a:r>
              <a:rPr lang="en-US" sz="4000" b="1" dirty="0" smtClean="0">
                <a:solidFill>
                  <a:schemeClr val="bg1"/>
                </a:solidFill>
              </a:rPr>
              <a:t>Comments?  </a:t>
            </a:r>
            <a:r>
              <a:rPr lang="en-US" sz="4000" dirty="0" smtClean="0">
                <a:solidFill>
                  <a:schemeClr val="bg1"/>
                </a:solidFill>
              </a:rPr>
              <a:t>◊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5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Tags Subgroup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325" y="1352774"/>
            <a:ext cx="8629649" cy="467655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Wiki page: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wiki.folio.org/display/RM/Tags+Subgroup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1917920"/>
            <a:ext cx="8617187" cy="1825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936" y="2978154"/>
            <a:ext cx="6893864" cy="38798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0531" y="2248425"/>
            <a:ext cx="2067169" cy="532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85657" y="3245380"/>
            <a:ext cx="1276594" cy="3264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86132" y="3724800"/>
            <a:ext cx="914644" cy="3095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What Are Tags?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474" y="1553766"/>
            <a:ext cx="8505825" cy="4807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Brief markers to add to </a:t>
            </a:r>
            <a:r>
              <a:rPr lang="en-US" sz="2400" dirty="0" smtClean="0"/>
              <a:t>records, </a:t>
            </a:r>
            <a:r>
              <a:rPr lang="en-US" sz="2400" dirty="0"/>
              <a:t>to flag with </a:t>
            </a:r>
            <a:r>
              <a:rPr lang="en-US" sz="2400" dirty="0" smtClean="0"/>
              <a:t>an indicator of some sort</a:t>
            </a:r>
            <a:endParaRPr lang="en-US" sz="2400" dirty="0"/>
          </a:p>
          <a:p>
            <a:pPr marL="742950" lvl="1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group records into categories</a:t>
            </a:r>
          </a:p>
          <a:p>
            <a:pPr marL="742950" lvl="1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To use for filtering and </a:t>
            </a:r>
            <a:r>
              <a:rPr lang="en-US" sz="2000" dirty="0" smtClean="0"/>
              <a:t>reporting</a:t>
            </a:r>
            <a:endParaRPr lang="en-US" sz="2000" dirty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Tag = </a:t>
            </a:r>
            <a:r>
              <a:rPr lang="en-US" sz="2400" dirty="0" smtClean="0"/>
              <a:t>Label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Tag </a:t>
            </a:r>
            <a:r>
              <a:rPr lang="en-US" sz="2400" dirty="0"/>
              <a:t>≠ Note (longer, more free text)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Tag ≠ Custom Fields (may have </a:t>
            </a:r>
            <a:r>
              <a:rPr lang="en-US" sz="2400" dirty="0" err="1"/>
              <a:t>add’l</a:t>
            </a:r>
            <a:r>
              <a:rPr lang="en-US" sz="2400" dirty="0"/>
              <a:t>, specific functionality)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FOLIO Tag terminology </a:t>
            </a:r>
            <a:r>
              <a:rPr lang="en-US" sz="2400" dirty="0"/>
              <a:t>conventions</a:t>
            </a:r>
          </a:p>
          <a:p>
            <a:pPr marL="742950" lvl="1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Assign/</a:t>
            </a:r>
            <a:r>
              <a:rPr lang="en-US" sz="2000" b="1" dirty="0" err="1"/>
              <a:t>Unassign</a:t>
            </a:r>
            <a:r>
              <a:rPr lang="en-US" sz="2000" dirty="0"/>
              <a:t>: when working with tags on an individual record</a:t>
            </a:r>
          </a:p>
          <a:p>
            <a:pPr marL="742950" lvl="1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Create/Delete</a:t>
            </a:r>
            <a:r>
              <a:rPr lang="en-US" sz="2000" dirty="0"/>
              <a:t>: working with tags in the central tag list</a:t>
            </a:r>
          </a:p>
        </p:txBody>
      </p:sp>
    </p:spTree>
    <p:extLst>
      <p:ext uri="{BB962C8B-B14F-4D97-AF65-F5344CB8AC3E}">
        <p14:creationId xmlns:p14="http://schemas.microsoft.com/office/powerpoint/2010/main" val="25785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FOLIO: Good Use Cases for Tags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0575" y="1409924"/>
            <a:ext cx="7362825" cy="514327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Visual flag on the screen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Bibliographic local codes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Statistical codes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Accreditation categories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Expense categories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Lightweight workflow support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Non-standard, local categories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ePlatform</a:t>
            </a:r>
            <a:r>
              <a:rPr lang="en-US" sz="2000" dirty="0" smtClean="0">
                <a:solidFill>
                  <a:schemeClr val="tx1"/>
                </a:solidFill>
              </a:rPr>
              <a:t> codes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Cataloging administrative codes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Additional granularity for larger fixed codes/categories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Categorize documents within document repositories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37" y="2288828"/>
            <a:ext cx="178435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50" y="192998"/>
            <a:ext cx="8934450" cy="913595"/>
          </a:xfrm>
        </p:spPr>
        <p:txBody>
          <a:bodyPr/>
          <a:lstStyle/>
          <a:p>
            <a:pPr algn="ctr"/>
            <a:r>
              <a:rPr lang="en-US" sz="3200" b="1" dirty="0" smtClean="0"/>
              <a:t>Possibly </a:t>
            </a:r>
            <a:r>
              <a:rPr lang="en-US" sz="3200" b="1" dirty="0"/>
              <a:t>Not-so-good Use Cases for Tags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474" y="1772841"/>
            <a:ext cx="8505825" cy="3919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Codes that drive specific functionality</a:t>
            </a:r>
          </a:p>
          <a:p>
            <a:pPr marL="742950" lvl="1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.g. retention codes that prevent the last copy from being weeded</a:t>
            </a:r>
            <a:endParaRPr lang="en-US" sz="2400" dirty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Instructor/Course number (tag history not retained over time)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Cases where custom fields might work better</a:t>
            </a:r>
            <a:endParaRPr lang="en-US" sz="2400" dirty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Loan rule categories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Electronic bookplates/donor codes</a:t>
            </a:r>
          </a:p>
        </p:txBody>
      </p:sp>
    </p:spTree>
    <p:extLst>
      <p:ext uri="{BB962C8B-B14F-4D97-AF65-F5344CB8AC3E}">
        <p14:creationId xmlns:p14="http://schemas.microsoft.com/office/powerpoint/2010/main" val="26882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FOLIO Tags App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325" y="1619474"/>
            <a:ext cx="8629649" cy="399075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Centrally administered app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“Helper app” that acts on records in main FOLIO apps (e.g. User, Instance, Holdings, Item, Order, Vendor, Budget)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Analogous to the Notes app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Library turns the Tag app on or off at the system level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u="sng" dirty="0" smtClean="0">
                <a:solidFill>
                  <a:schemeClr val="tx1"/>
                </a:solidFill>
              </a:rPr>
              <a:t>on</a:t>
            </a:r>
            <a:r>
              <a:rPr lang="en-US" dirty="0" smtClean="0">
                <a:solidFill>
                  <a:schemeClr val="tx1"/>
                </a:solidFill>
              </a:rPr>
              <a:t>: can be consumed by any main app that allows 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u="sng" dirty="0" smtClean="0">
                <a:solidFill>
                  <a:schemeClr val="tx1"/>
                </a:solidFill>
              </a:rPr>
              <a:t>off</a:t>
            </a:r>
            <a:r>
              <a:rPr lang="en-US" dirty="0" smtClean="0">
                <a:solidFill>
                  <a:schemeClr val="tx1"/>
                </a:solidFill>
              </a:rPr>
              <a:t>: will not display or be accessible to any main app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Development Phases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475" y="1553766"/>
            <a:ext cx="6648450" cy="49628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endParaRPr lang="en-US" sz="2400" b="1" dirty="0" smtClean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Phase 1</a:t>
            </a:r>
            <a:r>
              <a:rPr lang="en-US" sz="2400" dirty="0" smtClean="0"/>
              <a:t>: Tags in relation to individual  records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endParaRPr lang="en-US" sz="2400" dirty="0" smtClean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Phase 2: </a:t>
            </a:r>
            <a:r>
              <a:rPr lang="en-US" sz="2400" dirty="0" smtClean="0"/>
              <a:t>Cross-app searching                   and central administration area for tags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endParaRPr lang="en-US" sz="2400" dirty="0" smtClean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Planning for Phase 2 ASAP after Phase 1</a:t>
            </a:r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87" y="1777955"/>
            <a:ext cx="1784350" cy="149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7" y="3500744"/>
            <a:ext cx="2539291" cy="26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Phase 1: Individual Records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325" y="1619474"/>
            <a:ext cx="8629649" cy="399075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285750" indent="-285750"/>
            <a:r>
              <a:rPr lang="en-US" dirty="0">
                <a:solidFill>
                  <a:schemeClr val="tx1"/>
                </a:solidFill>
              </a:rPr>
              <a:t>What tags look like on an individual record</a:t>
            </a:r>
          </a:p>
          <a:p>
            <a:pPr marL="285750" indent="-285750"/>
            <a:r>
              <a:rPr lang="en-US" dirty="0">
                <a:solidFill>
                  <a:schemeClr val="tx1"/>
                </a:solidFill>
              </a:rPr>
              <a:t>Working with tags</a:t>
            </a:r>
          </a:p>
          <a:p>
            <a:pPr marL="285750" indent="-285750"/>
            <a:r>
              <a:rPr lang="en-US" dirty="0">
                <a:solidFill>
                  <a:schemeClr val="tx1"/>
                </a:solidFill>
              </a:rPr>
              <a:t>Filtering by tags</a:t>
            </a:r>
          </a:p>
          <a:p>
            <a:pPr marL="285750" indent="-285750"/>
            <a:r>
              <a:rPr lang="en-US" dirty="0" smtClean="0">
                <a:solidFill>
                  <a:schemeClr val="tx1"/>
                </a:solidFill>
              </a:rPr>
              <a:t>Permissions</a:t>
            </a:r>
          </a:p>
          <a:p>
            <a:pPr marL="285750" indent="-285750"/>
            <a:r>
              <a:rPr lang="en-US" dirty="0" smtClean="0">
                <a:solidFill>
                  <a:schemeClr val="tx1"/>
                </a:solidFill>
              </a:rPr>
              <a:t>No UI access to central                                                              tag list in Phase 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9"/>
          <a:stretch/>
        </p:blipFill>
        <p:spPr>
          <a:xfrm>
            <a:off x="8305800" y="6468264"/>
            <a:ext cx="809625" cy="35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24" y="3068637"/>
            <a:ext cx="2492375" cy="209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EBSCO 2015">
  <a:themeElements>
    <a:clrScheme name="FOL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397E"/>
      </a:accent1>
      <a:accent2>
        <a:srgbClr val="DA6A34"/>
      </a:accent2>
      <a:accent3>
        <a:srgbClr val="B52525"/>
      </a:accent3>
      <a:accent4>
        <a:srgbClr val="454545"/>
      </a:accent4>
      <a:accent5>
        <a:srgbClr val="A5A5A5"/>
      </a:accent5>
      <a:accent6>
        <a:srgbClr val="12449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2.xml><?xml version="1.0" encoding="utf-8"?>
<a:theme xmlns:a="http://schemas.openxmlformats.org/drawingml/2006/main" name="4_EBSCO 2015">
  <a:themeElements>
    <a:clrScheme name="FOL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397E"/>
      </a:accent1>
      <a:accent2>
        <a:srgbClr val="DA693B"/>
      </a:accent2>
      <a:accent3>
        <a:srgbClr val="B52525"/>
      </a:accent3>
      <a:accent4>
        <a:srgbClr val="454545"/>
      </a:accent4>
      <a:accent5>
        <a:srgbClr val="A5A5A5"/>
      </a:accent5>
      <a:accent6>
        <a:srgbClr val="12449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5_EBSCO 2015">
  <a:themeElements>
    <a:clrScheme name="FOL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397E"/>
      </a:accent1>
      <a:accent2>
        <a:srgbClr val="DA693B"/>
      </a:accent2>
      <a:accent3>
        <a:srgbClr val="B52525"/>
      </a:accent3>
      <a:accent4>
        <a:srgbClr val="454545"/>
      </a:accent4>
      <a:accent5>
        <a:srgbClr val="A5A5A5"/>
      </a:accent5>
      <a:accent6>
        <a:srgbClr val="12449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6_EBSCO 2015">
  <a:themeElements>
    <a:clrScheme name="FOL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397E"/>
      </a:accent1>
      <a:accent2>
        <a:srgbClr val="DA693B"/>
      </a:accent2>
      <a:accent3>
        <a:srgbClr val="B52525"/>
      </a:accent3>
      <a:accent4>
        <a:srgbClr val="454545"/>
      </a:accent4>
      <a:accent5>
        <a:srgbClr val="A5A5A5"/>
      </a:accent5>
      <a:accent6>
        <a:srgbClr val="12449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7468</TotalTime>
  <Words>868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3_EBSCO 2015</vt:lpstr>
      <vt:lpstr>4_EBSCO 2015</vt:lpstr>
      <vt:lpstr>5_EBSCO 2015</vt:lpstr>
      <vt:lpstr>6_EBSCO 2015</vt:lpstr>
      <vt:lpstr>Tags Phase 1 Overview</vt:lpstr>
      <vt:lpstr>Tags Subgroup</vt:lpstr>
      <vt:lpstr>Tags Subgroup</vt:lpstr>
      <vt:lpstr>What Are Tags?</vt:lpstr>
      <vt:lpstr>FOLIO: Good Use Cases for Tags</vt:lpstr>
      <vt:lpstr>Possibly Not-so-good Use Cases for Tags</vt:lpstr>
      <vt:lpstr>FOLIO Tags App</vt:lpstr>
      <vt:lpstr>Development Phases</vt:lpstr>
      <vt:lpstr>Phase 1: Individual Records</vt:lpstr>
      <vt:lpstr>Individual Records*</vt:lpstr>
      <vt:lpstr>Tag Indicator in Instance Search Results</vt:lpstr>
      <vt:lpstr>Tag Indicator with Existing Tags</vt:lpstr>
      <vt:lpstr>When You Click the Tag Icon</vt:lpstr>
      <vt:lpstr>Tag Assignment</vt:lpstr>
      <vt:lpstr>Tag Permissions: Phase 1</vt:lpstr>
      <vt:lpstr>Tag Details</vt:lpstr>
      <vt:lpstr>Tags as Filters</vt:lpstr>
      <vt:lpstr>Phase 2: Tags and Central Admin</vt:lpstr>
      <vt:lpstr>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Hobart</dc:creator>
  <cp:lastModifiedBy>Ann-Marie Breaux</cp:lastModifiedBy>
  <cp:revision>46</cp:revision>
  <dcterms:created xsi:type="dcterms:W3CDTF">2016-07-29T13:42:47Z</dcterms:created>
  <dcterms:modified xsi:type="dcterms:W3CDTF">2018-04-13T17:30:15Z</dcterms:modified>
</cp:coreProperties>
</file>