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0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4245068e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64245068e6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421a0d6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421a0d6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421a0d67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421a0d67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421a0d67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421a0d67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4245068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4245068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Locations can also have secondary service points, but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4245068e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4245068e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4245068e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4245068e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b06a3e9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b06a3e9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b06a3e944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b06a3e944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FOLIO Service Points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RA Implementation Team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Erin </a:t>
            </a:r>
            <a:r>
              <a:rPr lang="en" dirty="0"/>
              <a:t>Nettifee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2-11-2020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and Next Steps</a:t>
            </a:r>
            <a:endParaRPr/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Simplest place to begin is Service Desk = Service Point. (And so that’s where we will start.)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Are there other places in your work where a service point could help?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Think about ILL, scanning services, places where books might sit for a while.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for this session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Introduce the FOLIO Service Point Model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 Scenarios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Answer questions and define next steps.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1283900" y="1137700"/>
            <a:ext cx="154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Institution</a:t>
            </a:r>
            <a:br>
              <a:rPr lang="en"/>
            </a:b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Campus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Library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Location</a:t>
            </a:r>
            <a:endParaRPr/>
          </a:p>
        </p:txBody>
      </p:sp>
      <p:sp>
        <p:nvSpPr>
          <p:cNvPr id="67" name="Google Shape;67;p15"/>
          <p:cNvSpPr/>
          <p:nvPr/>
        </p:nvSpPr>
        <p:spPr>
          <a:xfrm>
            <a:off x="1903850" y="1524325"/>
            <a:ext cx="309900" cy="516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1903850" y="2451575"/>
            <a:ext cx="309900" cy="516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1903850" y="3452625"/>
            <a:ext cx="309900" cy="516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FOLIO Location Tree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4117700" y="1137700"/>
            <a:ext cx="4530900" cy="3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FOLIO has a four-level, hierarchical location tree.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Every physical item in FOLIO will have an attached Location - the lowest level of the location tree.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Locations is where Service Points come into play.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Effective Location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Because holdings and items can have permanent and temporary locations, FOLIO has the concept of an </a:t>
            </a:r>
            <a:r>
              <a:rPr lang="en" b="1" dirty="0"/>
              <a:t>effective location.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If you apply a temporary location to an item, that temporary location becomes the </a:t>
            </a:r>
            <a:r>
              <a:rPr lang="en" b="1" dirty="0"/>
              <a:t>effective location</a:t>
            </a:r>
            <a:r>
              <a:rPr lang="en" dirty="0"/>
              <a:t> of the item, for the purpose of circulation and reporting. (EG, putting something on reserves.)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what is a FOLIO Service Point?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Like a Service Desk, but does not HAVE to be a Service Desk.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Needed for things like: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Checking items in and out;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Managing patron requests (including hold slips);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Charging and collecting fines;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Putting things in transit.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 item in FOLIO will have a location (lowest part of the tree.)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Every location *must* have a primary service point.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 what is a FOLIO Service Point?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points are also attached to the user records for library staff who are doing functions that require service points.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means that service points can be attached to audit and history information, so you can see not just who did something, but where they work.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Hooray!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Service Points are *not*	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not tied to specific IP addresses.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not ways to restrict item circulation (you would use locations for that, if you wanted to)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not populated on staff records automatically - they have to be set by hand.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Putting items in Transit	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1"/>
          <p:cNvSpPr/>
          <p:nvPr/>
        </p:nvSpPr>
        <p:spPr>
          <a:xfrm>
            <a:off x="777075" y="1694775"/>
            <a:ext cx="858600" cy="81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Item A</a:t>
            </a:r>
            <a:endParaRPr/>
          </a:p>
        </p:txBody>
      </p:sp>
      <p:cxnSp>
        <p:nvCxnSpPr>
          <p:cNvPr id="107" name="Google Shape;107;p21"/>
          <p:cNvCxnSpPr>
            <a:stCxn id="106" idx="3"/>
            <a:endCxn id="108" idx="1"/>
          </p:cNvCxnSpPr>
          <p:nvPr/>
        </p:nvCxnSpPr>
        <p:spPr>
          <a:xfrm>
            <a:off x="1635675" y="2101875"/>
            <a:ext cx="873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9" name="Google Shape;109;p21"/>
          <p:cNvSpPr txBox="1"/>
          <p:nvPr/>
        </p:nvSpPr>
        <p:spPr>
          <a:xfrm>
            <a:off x="581025" y="2738275"/>
            <a:ext cx="1250700" cy="13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Effective location: Perkins Stacks</a:t>
            </a: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Perkins Stacks location configured to connect to Perkins Service Desk</a:t>
            </a:r>
            <a:endParaRPr sz="1000"/>
          </a:p>
        </p:txBody>
      </p:sp>
      <p:sp>
        <p:nvSpPr>
          <p:cNvPr id="110" name="Google Shape;110;p21"/>
          <p:cNvSpPr txBox="1"/>
          <p:nvPr/>
        </p:nvSpPr>
        <p:spPr>
          <a:xfrm>
            <a:off x="2653025" y="3078700"/>
            <a:ext cx="1250700" cy="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Service Point: Lilly Service Desk</a:t>
            </a:r>
            <a:endParaRPr sz="1000"/>
          </a:p>
        </p:txBody>
      </p:sp>
      <p:sp>
        <p:nvSpPr>
          <p:cNvPr id="111" name="Google Shape;111;p21"/>
          <p:cNvSpPr txBox="1"/>
          <p:nvPr/>
        </p:nvSpPr>
        <p:spPr>
          <a:xfrm>
            <a:off x="1746375" y="1823475"/>
            <a:ext cx="9474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Returned</a:t>
            </a:r>
            <a:endParaRPr sz="800"/>
          </a:p>
        </p:txBody>
      </p:sp>
      <p:sp>
        <p:nvSpPr>
          <p:cNvPr id="108" name="Google Shape;108;p21"/>
          <p:cNvSpPr/>
          <p:nvPr/>
        </p:nvSpPr>
        <p:spPr>
          <a:xfrm>
            <a:off x="2508725" y="1402575"/>
            <a:ext cx="1539300" cy="1398600"/>
          </a:xfrm>
          <a:prstGeom prst="frame">
            <a:avLst>
              <a:gd name="adj1" fmla="val 1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Lilly Service Desk</a:t>
            </a: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4921075" y="1402575"/>
            <a:ext cx="1475100" cy="1398600"/>
          </a:xfrm>
          <a:prstGeom prst="frame">
            <a:avLst>
              <a:gd name="adj1" fmla="val 1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Perkins Service Desk</a:t>
            </a:r>
            <a:endParaRPr/>
          </a:p>
        </p:txBody>
      </p:sp>
      <p:cxnSp>
        <p:nvCxnSpPr>
          <p:cNvPr id="113" name="Google Shape;113;p21"/>
          <p:cNvCxnSpPr>
            <a:stCxn id="108" idx="3"/>
            <a:endCxn id="112" idx="1"/>
          </p:cNvCxnSpPr>
          <p:nvPr/>
        </p:nvCxnSpPr>
        <p:spPr>
          <a:xfrm>
            <a:off x="4048025" y="2101875"/>
            <a:ext cx="873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4" name="Google Shape;114;p21"/>
          <p:cNvSpPr txBox="1"/>
          <p:nvPr/>
        </p:nvSpPr>
        <p:spPr>
          <a:xfrm>
            <a:off x="4048075" y="1823475"/>
            <a:ext cx="9474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Put in transit to</a:t>
            </a:r>
            <a:endParaRPr sz="800"/>
          </a:p>
        </p:txBody>
      </p:sp>
      <p:sp>
        <p:nvSpPr>
          <p:cNvPr id="115" name="Google Shape;115;p21"/>
          <p:cNvSpPr txBox="1"/>
          <p:nvPr/>
        </p:nvSpPr>
        <p:spPr>
          <a:xfrm>
            <a:off x="5112025" y="4410825"/>
            <a:ext cx="3441300" cy="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…. So, exactly what we would expect.</a:t>
            </a:r>
            <a:endParaRPr/>
          </a:p>
        </p:txBody>
      </p:sp>
      <p:sp>
        <p:nvSpPr>
          <p:cNvPr id="116" name="Google Shape;116;p21"/>
          <p:cNvSpPr/>
          <p:nvPr/>
        </p:nvSpPr>
        <p:spPr>
          <a:xfrm>
            <a:off x="7269225" y="1402575"/>
            <a:ext cx="1475100" cy="1398600"/>
          </a:xfrm>
          <a:prstGeom prst="frame">
            <a:avLst>
              <a:gd name="adj1" fmla="val 1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Perkins Service Desk</a:t>
            </a:r>
            <a:endParaRPr/>
          </a:p>
        </p:txBody>
      </p:sp>
      <p:cxnSp>
        <p:nvCxnSpPr>
          <p:cNvPr id="117" name="Google Shape;117;p21"/>
          <p:cNvCxnSpPr>
            <a:stCxn id="112" idx="3"/>
            <a:endCxn id="116" idx="1"/>
          </p:cNvCxnSpPr>
          <p:nvPr/>
        </p:nvCxnSpPr>
        <p:spPr>
          <a:xfrm>
            <a:off x="6396175" y="2101875"/>
            <a:ext cx="873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" name="Google Shape;118;p21"/>
          <p:cNvSpPr txBox="1"/>
          <p:nvPr/>
        </p:nvSpPr>
        <p:spPr>
          <a:xfrm>
            <a:off x="6368250" y="1823475"/>
            <a:ext cx="9474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Checked in at</a:t>
            </a:r>
            <a:endParaRPr sz="800"/>
          </a:p>
        </p:txBody>
      </p:sp>
      <p:sp>
        <p:nvSpPr>
          <p:cNvPr id="119" name="Google Shape;119;p21"/>
          <p:cNvSpPr txBox="1"/>
          <p:nvPr/>
        </p:nvSpPr>
        <p:spPr>
          <a:xfrm>
            <a:off x="7381425" y="3078700"/>
            <a:ext cx="1250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FOLIO records the user who did return AND the service point the user was logged into.</a:t>
            </a: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Putting items in Transit	(When Requested)</a:t>
            </a:r>
            <a:endParaRPr/>
          </a:p>
        </p:txBody>
      </p:sp>
      <p:sp>
        <p:nvSpPr>
          <p:cNvPr id="125" name="Google Shape;125;p22"/>
          <p:cNvSpPr/>
          <p:nvPr/>
        </p:nvSpPr>
        <p:spPr>
          <a:xfrm>
            <a:off x="396075" y="1466175"/>
            <a:ext cx="858600" cy="81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Item A</a:t>
            </a:r>
            <a:endParaRPr/>
          </a:p>
        </p:txBody>
      </p:sp>
      <p:cxnSp>
        <p:nvCxnSpPr>
          <p:cNvPr id="126" name="Google Shape;126;p22"/>
          <p:cNvCxnSpPr>
            <a:stCxn id="125" idx="3"/>
            <a:endCxn id="127" idx="1"/>
          </p:cNvCxnSpPr>
          <p:nvPr/>
        </p:nvCxnSpPr>
        <p:spPr>
          <a:xfrm>
            <a:off x="1254675" y="1873275"/>
            <a:ext cx="720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8" name="Google Shape;128;p22"/>
          <p:cNvSpPr txBox="1"/>
          <p:nvPr/>
        </p:nvSpPr>
        <p:spPr>
          <a:xfrm>
            <a:off x="200025" y="2509675"/>
            <a:ext cx="1250700" cy="13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Effective location: Perkins Stacks</a:t>
            </a: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Perkins Stacks location configured to connect to Perkins Service Desk</a:t>
            </a:r>
            <a:endParaRPr sz="1000"/>
          </a:p>
        </p:txBody>
      </p:sp>
      <p:sp>
        <p:nvSpPr>
          <p:cNvPr id="129" name="Google Shape;129;p22"/>
          <p:cNvSpPr txBox="1"/>
          <p:nvPr/>
        </p:nvSpPr>
        <p:spPr>
          <a:xfrm>
            <a:off x="2119625" y="3020325"/>
            <a:ext cx="1250700" cy="8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chemeClr val="accent6"/>
                </a:highlight>
              </a:rPr>
              <a:t>Wait! There’s a request for a pickup at Ford Service Desk!</a:t>
            </a:r>
            <a:endParaRPr sz="1000">
              <a:highlight>
                <a:schemeClr val="accent6"/>
              </a:highlight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1212975" y="1594875"/>
            <a:ext cx="9474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Returned</a:t>
            </a:r>
            <a:endParaRPr sz="800"/>
          </a:p>
        </p:txBody>
      </p:sp>
      <p:sp>
        <p:nvSpPr>
          <p:cNvPr id="127" name="Google Shape;127;p22"/>
          <p:cNvSpPr/>
          <p:nvPr/>
        </p:nvSpPr>
        <p:spPr>
          <a:xfrm>
            <a:off x="1975325" y="1173975"/>
            <a:ext cx="1539300" cy="1398600"/>
          </a:xfrm>
          <a:prstGeom prst="frame">
            <a:avLst>
              <a:gd name="adj1" fmla="val 1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Lilly Service Desk</a:t>
            </a:r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4387675" y="1173975"/>
            <a:ext cx="1475100" cy="1398600"/>
          </a:xfrm>
          <a:prstGeom prst="frame">
            <a:avLst>
              <a:gd name="adj1" fmla="val 1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Ford Service Desk</a:t>
            </a:r>
            <a:endParaRPr/>
          </a:p>
        </p:txBody>
      </p:sp>
      <p:cxnSp>
        <p:nvCxnSpPr>
          <p:cNvPr id="132" name="Google Shape;132;p22"/>
          <p:cNvCxnSpPr>
            <a:stCxn id="127" idx="3"/>
            <a:endCxn id="131" idx="1"/>
          </p:cNvCxnSpPr>
          <p:nvPr/>
        </p:nvCxnSpPr>
        <p:spPr>
          <a:xfrm>
            <a:off x="3514625" y="1873275"/>
            <a:ext cx="873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3" name="Google Shape;133;p22"/>
          <p:cNvSpPr txBox="1"/>
          <p:nvPr/>
        </p:nvSpPr>
        <p:spPr>
          <a:xfrm>
            <a:off x="3514675" y="1594875"/>
            <a:ext cx="9474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Put in transit to</a:t>
            </a:r>
            <a:endParaRPr sz="800"/>
          </a:p>
        </p:txBody>
      </p:sp>
      <p:sp>
        <p:nvSpPr>
          <p:cNvPr id="134" name="Google Shape;134;p22"/>
          <p:cNvSpPr txBox="1"/>
          <p:nvPr/>
        </p:nvSpPr>
        <p:spPr>
          <a:xfrm>
            <a:off x="4731025" y="4182225"/>
            <a:ext cx="3441300" cy="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…. So, exactly what we would expect.</a:t>
            </a:r>
            <a:endParaRPr/>
          </a:p>
        </p:txBody>
      </p:sp>
      <p:sp>
        <p:nvSpPr>
          <p:cNvPr id="135" name="Google Shape;135;p22"/>
          <p:cNvSpPr/>
          <p:nvPr/>
        </p:nvSpPr>
        <p:spPr>
          <a:xfrm>
            <a:off x="6735825" y="1173975"/>
            <a:ext cx="1475100" cy="1398600"/>
          </a:xfrm>
          <a:prstGeom prst="frame">
            <a:avLst>
              <a:gd name="adj1" fmla="val 1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Ford Service Desk</a:t>
            </a:r>
            <a:endParaRPr/>
          </a:p>
        </p:txBody>
      </p:sp>
      <p:cxnSp>
        <p:nvCxnSpPr>
          <p:cNvPr id="136" name="Google Shape;136;p22"/>
          <p:cNvCxnSpPr>
            <a:stCxn id="131" idx="3"/>
            <a:endCxn id="135" idx="1"/>
          </p:cNvCxnSpPr>
          <p:nvPr/>
        </p:nvCxnSpPr>
        <p:spPr>
          <a:xfrm>
            <a:off x="5862775" y="1873275"/>
            <a:ext cx="873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7" name="Google Shape;137;p22"/>
          <p:cNvSpPr txBox="1"/>
          <p:nvPr/>
        </p:nvSpPr>
        <p:spPr>
          <a:xfrm>
            <a:off x="5834850" y="1594875"/>
            <a:ext cx="9474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Checked in at</a:t>
            </a:r>
            <a:endParaRPr sz="800"/>
          </a:p>
        </p:txBody>
      </p:sp>
      <p:sp>
        <p:nvSpPr>
          <p:cNvPr id="138" name="Google Shape;138;p22"/>
          <p:cNvSpPr txBox="1"/>
          <p:nvPr/>
        </p:nvSpPr>
        <p:spPr>
          <a:xfrm>
            <a:off x="6848025" y="2814900"/>
            <a:ext cx="1250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FOLIO records the user who did return AND the service point the user was logged into.</a:t>
            </a:r>
            <a:endParaRPr sz="1000"/>
          </a:p>
        </p:txBody>
      </p:sp>
      <p:cxnSp>
        <p:nvCxnSpPr>
          <p:cNvPr id="139" name="Google Shape;139;p22"/>
          <p:cNvCxnSpPr>
            <a:stCxn id="127" idx="2"/>
            <a:endCxn id="129" idx="0"/>
          </p:cNvCxnSpPr>
          <p:nvPr/>
        </p:nvCxnSpPr>
        <p:spPr>
          <a:xfrm>
            <a:off x="2744975" y="2572575"/>
            <a:ext cx="0" cy="44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0" name="Google Shape;140;p22"/>
          <p:cNvSpPr txBox="1"/>
          <p:nvPr/>
        </p:nvSpPr>
        <p:spPr>
          <a:xfrm>
            <a:off x="8440550" y="1549725"/>
            <a:ext cx="5217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Goes on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hold!</a:t>
            </a:r>
            <a:endParaRPr sz="1000"/>
          </a:p>
        </p:txBody>
      </p:sp>
      <p:cxnSp>
        <p:nvCxnSpPr>
          <p:cNvPr id="141" name="Google Shape;141;p22"/>
          <p:cNvCxnSpPr>
            <a:stCxn id="135" idx="3"/>
            <a:endCxn id="140" idx="1"/>
          </p:cNvCxnSpPr>
          <p:nvPr/>
        </p:nvCxnSpPr>
        <p:spPr>
          <a:xfrm>
            <a:off x="8210925" y="1873275"/>
            <a:ext cx="229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On-screen Show (16:9)</PresentationFormat>
  <Paragraphs>76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FOLIO Service Points</vt:lpstr>
      <vt:lpstr>Goals for this session</vt:lpstr>
      <vt:lpstr>FOLIO Location Tree</vt:lpstr>
      <vt:lpstr>Effective Location</vt:lpstr>
      <vt:lpstr>So what is a FOLIO Service Point?</vt:lpstr>
      <vt:lpstr>So what is a FOLIO Service Point? </vt:lpstr>
      <vt:lpstr>What Service Points are *not* </vt:lpstr>
      <vt:lpstr>Putting items in Transit  </vt:lpstr>
      <vt:lpstr>Putting items in Transit (When Requested)</vt:lpstr>
      <vt:lpstr>Discussion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FOLIO Service Points</dc:title>
  <cp:lastModifiedBy>Erin Nettifee</cp:lastModifiedBy>
  <cp:revision>2</cp:revision>
  <dcterms:modified xsi:type="dcterms:W3CDTF">2020-02-10T16:59:05Z</dcterms:modified>
</cp:coreProperties>
</file>