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72" r:id="rId7"/>
    <p:sldId id="261" r:id="rId8"/>
    <p:sldId id="262" r:id="rId9"/>
    <p:sldId id="263" r:id="rId10"/>
    <p:sldId id="264" r:id="rId11"/>
    <p:sldId id="273" r:id="rId12"/>
    <p:sldId id="271" r:id="rId13"/>
  </p:sldIdLst>
  <p:sldSz cx="9144000" cy="5143500" type="screen16x9"/>
  <p:notesSz cx="6858000" cy="268605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D2C0F9-641D-4DC7-BFB9-A019929A837E}" v="13" dt="2020-02-27T17:55:49.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512" autoAdjust="0"/>
  </p:normalViewPr>
  <p:slideViewPr>
    <p:cSldViewPr snapToGrid="0">
      <p:cViewPr varScale="1">
        <p:scale>
          <a:sx n="70" d="100"/>
          <a:sy n="70" d="100"/>
        </p:scale>
        <p:origin x="1810"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6421a0d677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6421a0d677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And then location – or shelving location, is the fourth and most</a:t>
            </a:r>
            <a:r>
              <a:rPr lang="en-US" baseline="0" dirty="0"/>
              <a:t> specific level of the hierarchy.</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Location in general has more detail on the record and more dependencies than the three layers higher in the list. For example, locations are connected to the FOLIO concept of service points, and a location connected to a service point is how FOLIO will know where to route those items for handling, where to send requests, where to print hold slips, how to charge fees and fines.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Locations are also designed to be the level at which item information is exposed to the discovery layer – which makes sense right, since this is shelving location – and so a location record has the option to have a Discovery name in addition to an internal FOLIO name.</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In terms of possible approaches – continuing my process of thinking out loud – the one that’s probably the most straightforward is to think about the mapping of collection codes. But there certainly could be other ways that we could attack this.</a:t>
            </a:r>
          </a:p>
          <a:p>
            <a:pPr marL="0" lvl="0" indent="0" algn="l" rtl="0">
              <a:spcBef>
                <a:spcPts val="0"/>
              </a:spcBef>
              <a:spcAft>
                <a:spcPts val="0"/>
              </a:spcAft>
              <a:buNone/>
            </a:pPr>
            <a:endParaRPr lang="en-US" baseline="0" dirty="0"/>
          </a:p>
          <a:p>
            <a:pPr marL="0" lvl="0" indent="0" algn="l" rtl="0">
              <a:spcBef>
                <a:spcPts val="0"/>
              </a:spcBef>
              <a:spcAft>
                <a:spcPts val="0"/>
              </a:spcAft>
              <a:buNone/>
            </a:pPr>
            <a:endParaRPr lang="en-US" baseline="0" dirty="0"/>
          </a:p>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457200" indent="-298450">
              <a:buFont typeface="Arial" panose="020B0604020202020204" pitchFamily="34" charset="0"/>
              <a:buChar char="•"/>
            </a:pPr>
            <a:endParaRPr lang="en-US" baseline="0" dirty="0"/>
          </a:p>
        </p:txBody>
      </p:sp>
    </p:spTree>
    <p:extLst>
      <p:ext uri="{BB962C8B-B14F-4D97-AF65-F5344CB8AC3E}">
        <p14:creationId xmlns:p14="http://schemas.microsoft.com/office/powerpoint/2010/main" val="302899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So, here is a list of questions that I have</a:t>
            </a:r>
            <a:r>
              <a:rPr lang="en-US" baseline="0" dirty="0"/>
              <a:t> when I’ve thought about this – that we may or may not be able to resolve in the next month, but which I think we all need to have a good understanding of as part of this.</a:t>
            </a:r>
          </a:p>
          <a:p>
            <a:r>
              <a:rPr lang="en-US" baseline="0" dirty="0"/>
              <a:t>I also want to stop here and see what other questions have emerged for each of you, as I’ve done this set of slides.</a:t>
            </a:r>
            <a:endParaRPr lang="en-US" dirty="0"/>
          </a:p>
        </p:txBody>
      </p:sp>
    </p:spTree>
    <p:extLst>
      <p:ext uri="{BB962C8B-B14F-4D97-AF65-F5344CB8AC3E}">
        <p14:creationId xmlns:p14="http://schemas.microsoft.com/office/powerpoint/2010/main" val="1897646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6421a0d67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6421a0d67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6421a0d67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6421a0d67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 this is very basic but I think it’s worth reviewing – what</a:t>
            </a:r>
            <a:r>
              <a:rPr lang="en-US" baseline="0" dirty="0"/>
              <a:t> are the ways that staff know where an item is located in Aleph?</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We have </a:t>
            </a:r>
            <a:r>
              <a:rPr lang="en-US" baseline="0" dirty="0" err="1"/>
              <a:t>sublibraries</a:t>
            </a:r>
            <a:r>
              <a:rPr lang="en-US" baseline="0" dirty="0"/>
              <a:t> – which have lots of uses for our purposes, but for Aleph importantly they are used in Circulation rules. Those are how Music can define how their CDs circulate vs. Ford can define how their CDs circulate. They also have important functions in collection management and just as big buckets for the work that we do.</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We know that items have collection codes, and collection codes translate in Aleph as well as in TRLN discovery to locations that we recognize. We know that PKE is the East Asian Collection or PK7 is Duke Authors. Collection codes also provide a way for us to temporarily move an item to another location for the purposes of Aleph and TRLN Discovery. We can use that temporary location checkbox to put the new collection code on and then remove it when whatever need is done.</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And then, of course, items have call numbers which allow us to know where something is or should be in a building because we know that floor 3 has a certain call number range, tat kind of thing.</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Item Process Status also can give us information about item location, but because that is more related to discussions about FOLIO item state, we’re going to sort of bracket that off from this discussion – but I do want to acknowledge that it is part of that.</a:t>
            </a:r>
          </a:p>
          <a:p>
            <a:pPr marL="0" lvl="0" indent="0" algn="l" rtl="0">
              <a:spcBef>
                <a:spcPts val="0"/>
              </a:spcBef>
              <a:spcAft>
                <a:spcPts val="0"/>
              </a:spcAft>
              <a:buNone/>
            </a:pPr>
            <a:endParaRPr lang="en-US" baseline="0" dirty="0"/>
          </a:p>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6421a0d67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6421a0d67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 at</a:t>
            </a:r>
            <a:r>
              <a:rPr lang="en-US" baseline="0" dirty="0"/>
              <a:t> a very high level before we dive in – where will we know where an item is, or might be, in FOLIO?</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FOLIO items will have locations – think of it as “shelving location” if that helps, but it’s labeled as location in the GUI – that are part of a four-level location hierarchy.</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Locations are inherited from the holdings record by default.</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FOLIO also has the concept of a permanent and a temporary location, on both the holding and the item record.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Then, FOLIO has logic for all of this to define an item’s effective location, and the effective location drives circulation rules, and other things like fine payment, things like that.</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And FOLIO definitely has call numbers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6421a0d677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6421a0d677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So, locations are managed</a:t>
            </a:r>
            <a:r>
              <a:rPr lang="en-US" baseline="0" dirty="0"/>
              <a:t> through the GUI in Settings, and they appear in Settings </a:t>
            </a:r>
            <a:r>
              <a:rPr lang="en-US" baseline="0" dirty="0">
                <a:sym typeface="Wingdings" panose="05000000000000000000" pitchFamily="2" charset="2"/>
              </a:rPr>
              <a:t> Tenant. If you look in our Duke test instance right now, you will actually see some Duke values in there. I want to remind everyone that those values are iterative – we’re working on test data – and so what’s in there is almost entirely a straight up mapping of the Aleph info over. Don’t look at that and think that decisions were already made, they haven’t been, and it’s especially important through this to make sure we’re not just replicating things because that’s how we’ve always done them.</a:t>
            </a:r>
          </a:p>
          <a:p>
            <a:pPr marL="0" lvl="0" indent="0" algn="l" rtl="0">
              <a:spcBef>
                <a:spcPts val="0"/>
              </a:spcBef>
              <a:spcAft>
                <a:spcPts val="0"/>
              </a:spcAft>
              <a:buNone/>
            </a:pPr>
            <a:endParaRPr lang="en-US" baseline="0" dirty="0">
              <a:sym typeface="Wingdings" panose="05000000000000000000" pitchFamily="2" charset="2"/>
            </a:endParaRPr>
          </a:p>
          <a:p>
            <a:pPr marL="0" lvl="0" indent="0" algn="l" rtl="0">
              <a:spcBef>
                <a:spcPts val="0"/>
              </a:spcBef>
              <a:spcAft>
                <a:spcPts val="0"/>
              </a:spcAft>
              <a:buNone/>
            </a:pPr>
            <a:r>
              <a:rPr lang="en-US" baseline="0" dirty="0">
                <a:sym typeface="Wingdings" panose="05000000000000000000" pitchFamily="2" charset="2"/>
              </a:rPr>
              <a:t>So it goes from Institution down to location in the hierarchy, broadest to most specific, and I want to note that while these have specific associations for many of us – e.g., a library is Lilly, a location is Lilly stacks – there is nothing in the FOLIO code that requires us to treat these things that way. Campus, for example, could be East and West, or it could be DUL and Professional. We have control here over how we may want things to work.</a:t>
            </a:r>
          </a:p>
          <a:p>
            <a:pPr marL="0" lvl="0" indent="0" algn="l" rtl="0">
              <a:spcBef>
                <a:spcPts val="0"/>
              </a:spcBef>
              <a:spcAft>
                <a:spcPts val="0"/>
              </a:spcAft>
              <a:buNone/>
            </a:pPr>
            <a:endParaRPr lang="en-US" baseline="0" dirty="0">
              <a:sym typeface="Wingdings" panose="05000000000000000000" pitchFamily="2" charset="2"/>
            </a:endParaRPr>
          </a:p>
          <a:p>
            <a:pPr marL="0" lvl="0" indent="0" algn="l" rtl="0">
              <a:spcBef>
                <a:spcPts val="0"/>
              </a:spcBef>
              <a:spcAft>
                <a:spcPts val="0"/>
              </a:spcAft>
              <a:buNone/>
            </a:pPr>
            <a:r>
              <a:rPr lang="en-US" baseline="0" dirty="0">
                <a:sym typeface="Wingdings" panose="05000000000000000000" pitchFamily="2" charset="2"/>
              </a:rPr>
              <a:t>From the standpoint of the circulation rules, they can be written at each of these levels, and they apply to the level and everything below it in the hierarchy. So what that means is that, if for example, we can all agree that everything gets laptop chargers for three hours, we could write one rule for all of the libraries at once, instead of nine. </a:t>
            </a:r>
          </a:p>
          <a:p>
            <a:pPr marL="0" lvl="0" indent="0" algn="l" rtl="0">
              <a:spcBef>
                <a:spcPts val="0"/>
              </a:spcBef>
              <a:spcAft>
                <a:spcPts val="0"/>
              </a:spcAft>
              <a:buNone/>
            </a:pPr>
            <a:endParaRPr lang="en-US" sz="1100" dirty="0"/>
          </a:p>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58750" indent="0">
              <a:buNone/>
            </a:pPr>
            <a:r>
              <a:rPr lang="en-US" dirty="0"/>
              <a:t>And one of</a:t>
            </a:r>
            <a:r>
              <a:rPr lang="en-US" baseline="0" dirty="0"/>
              <a:t> the big things that that leads into and a driver of this discussion from the </a:t>
            </a:r>
            <a:r>
              <a:rPr lang="en-US" baseline="0" dirty="0" err="1"/>
              <a:t>circ</a:t>
            </a:r>
            <a:r>
              <a:rPr lang="en-US" baseline="0" dirty="0"/>
              <a:t> side is that we need to look at are our circulation rules. I realize that many of you haven’t looked at the underlying Aleph circulation tabs, but they are tremendously complicated. </a:t>
            </a:r>
          </a:p>
          <a:p>
            <a:pPr marL="158750" indent="0">
              <a:buNone/>
            </a:pPr>
            <a:endParaRPr lang="en-US" baseline="0" dirty="0"/>
          </a:p>
          <a:p>
            <a:pPr marL="158750" indent="0">
              <a:buNone/>
            </a:pPr>
            <a:r>
              <a:rPr lang="en-US" baseline="0" dirty="0"/>
              <a:t>Angela Zoss helped LSIS last year with building a rules visualization tool that I think can give some sense of just how complicated these things are – so this is the ability for staff to recall items from Perkins Library. </a:t>
            </a:r>
          </a:p>
          <a:p>
            <a:pPr marL="158750" indent="0">
              <a:buNone/>
            </a:pPr>
            <a:endParaRPr lang="en-US" baseline="0" dirty="0"/>
          </a:p>
          <a:p>
            <a:pPr marL="158750" indent="0">
              <a:buNone/>
            </a:pPr>
            <a:r>
              <a:rPr lang="en-US" baseline="0" dirty="0"/>
              <a:t>This is like, just one possible circulation question that you could want to answer. </a:t>
            </a:r>
          </a:p>
          <a:p>
            <a:pPr marL="158750" indent="0">
              <a:buNone/>
            </a:pPr>
            <a:endParaRPr lang="en-US" baseline="0" dirty="0"/>
          </a:p>
          <a:p>
            <a:pPr marL="158750" indent="0">
              <a:buNone/>
            </a:pPr>
            <a:r>
              <a:rPr lang="en-US" baseline="0" dirty="0"/>
              <a:t>So I bring this up only to highlight that one of the things that we are thinking about as we start this very beginning part of our process analysis is, how can we make our lives simpler, and how can we make things easier for patrons to understand – in addition to meeting the needs of library staff to manage our collections in the way they need to be managed.</a:t>
            </a:r>
            <a:endParaRPr lang="en-US" dirty="0"/>
          </a:p>
        </p:txBody>
      </p:sp>
    </p:spTree>
    <p:extLst>
      <p:ext uri="{BB962C8B-B14F-4D97-AF65-F5344CB8AC3E}">
        <p14:creationId xmlns:p14="http://schemas.microsoft.com/office/powerpoint/2010/main" val="1463270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6421a0d677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6421a0d67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OK, so</a:t>
            </a:r>
            <a:r>
              <a:rPr lang="en-US" baseline="0" dirty="0"/>
              <a:t> let’s dig a little into the pieces of the location hierarchy.</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The top level  is Institution. We can write circulation rules at this level if we want to.</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 open question at this level is how FOLIO will implement time zone and currency support – so for example, how we can support Duke </a:t>
            </a:r>
            <a:r>
              <a:rPr lang="en-US" baseline="0" dirty="0" err="1"/>
              <a:t>Kunshan</a:t>
            </a:r>
            <a:r>
              <a:rPr lang="en-US" baseline="0" dirty="0"/>
              <a:t> effectively so that their loans aren’t due at noon their time instead of midnight. We don’t know yet how this will proceed.</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For each of these four pieces I’ll present some thoughts on possible approaches – with none of it being an assumption that a particular approach is the right choice or a realistic choice – but to try to prime some of our discussion and thought process as we work through these, and to make the point that we could have some opportunity here to think more out of the box about our information.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So in any case, we could perhaps decide that we just want one institution – Duke – and nest everything else underneath it. We could potentially also decide that we want two institutions – Duke, and Duke </a:t>
            </a:r>
            <a:r>
              <a:rPr lang="en-US" baseline="0" dirty="0" err="1"/>
              <a:t>Kunshan</a:t>
            </a:r>
            <a:r>
              <a:rPr lang="en-US" baseline="0" dirty="0"/>
              <a:t>. Or maybe there’s another scenario that one of our team members could bring up that could have value for us.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6421a0d677_0_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6421a0d677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Then the next level is the</a:t>
            </a:r>
            <a:r>
              <a:rPr lang="en-US" baseline="0" dirty="0"/>
              <a:t> Campus level, and that’s the second level of the hierarchy.</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Again, because we don’t know yet how time zones might be supported, we don’t know where </a:t>
            </a:r>
            <a:r>
              <a:rPr lang="en-US" baseline="0" dirty="0" err="1"/>
              <a:t>Kunshan</a:t>
            </a:r>
            <a:r>
              <a:rPr lang="en-US" baseline="0" dirty="0"/>
              <a:t> might need to be on this level. I don’t think there’s been any discussion about doing it at a level lower than campus, but it definitely is something we will have to factor in.</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This does not have to be a geographic part of the hierarchy if we can see value in other ways. For example, we could decide that we want to have a campus that is DUL, and a campus that is Professional School Libraries. That would allow us to write circulation rules that apply to all DUL libraries with one line in the circulation rule editor, and then the professional school libraries could write their own rules.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We have also had some ideas about possibly listing libraries at this level, to allow them to have two levels underneath. For example, if Rubenstein or another library wanted to have two levels of hierarchy underneath their library for organizing item location information, perhaps they should be mapped to the campus level. Now, that could be something where data mapping issues become really complicated and maybe prohibitive, but if that’s something that could be helpful for us, I want this group to pursue some of those questions.</a:t>
            </a:r>
          </a:p>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421a0d677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421a0d677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The third level is library – which is</a:t>
            </a:r>
            <a:r>
              <a:rPr lang="en-US" baseline="0" dirty="0"/>
              <a:t> at the third level of the hierarchy. </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Some possible approaches – again, just as examples, and not with an assumption as to whether these are realistic. One is to map our existing </a:t>
            </a:r>
            <a:r>
              <a:rPr lang="en-US" baseline="0" dirty="0" err="1"/>
              <a:t>sublibraries</a:t>
            </a:r>
            <a:r>
              <a:rPr lang="en-US" baseline="0" dirty="0"/>
              <a:t> in Aleph, and take this as an opportunity to retire </a:t>
            </a:r>
            <a:r>
              <a:rPr lang="en-US" baseline="0" dirty="0" err="1"/>
              <a:t>sublibraries</a:t>
            </a:r>
            <a:r>
              <a:rPr lang="en-US" baseline="0" dirty="0"/>
              <a:t> that are no longer meaningful for patrons, like VESIC, LINK, and Chem.</a:t>
            </a:r>
          </a:p>
          <a:p>
            <a:pPr marL="0" lvl="0" indent="0" algn="l" rtl="0">
              <a:spcBef>
                <a:spcPts val="0"/>
              </a:spcBef>
              <a:spcAft>
                <a:spcPts val="0"/>
              </a:spcAft>
              <a:buNone/>
            </a:pPr>
            <a:endParaRPr lang="en-US" baseline="0" dirty="0"/>
          </a:p>
          <a:p>
            <a:pPr marL="0" lvl="0" indent="0" algn="l" rtl="0">
              <a:spcBef>
                <a:spcPts val="0"/>
              </a:spcBef>
              <a:spcAft>
                <a:spcPts val="0"/>
              </a:spcAft>
              <a:buNone/>
            </a:pPr>
            <a:r>
              <a:rPr lang="en-US" baseline="0" dirty="0"/>
              <a:t>Another possibility could be to map larger collections to the library level – for example, the East Asian Collection could become its own library, with shelving locations underneath it.</a:t>
            </a:r>
          </a:p>
          <a:p>
            <a:pPr marL="0" lvl="0" indent="0" algn="l" rtl="0">
              <a:spcBef>
                <a:spcPts val="0"/>
              </a:spcBef>
              <a:spcAft>
                <a:spcPts val="0"/>
              </a:spcAft>
              <a:buNone/>
            </a:pPr>
            <a:endParaRPr lang="en-US" baseline="0" dirty="0"/>
          </a:p>
          <a:p>
            <a:pPr marL="0" lvl="0" indent="0" algn="l" rtl="0">
              <a:spcBef>
                <a:spcPts val="0"/>
              </a:spcBef>
              <a:spcAft>
                <a:spcPts val="0"/>
              </a:spcAft>
              <a:buNone/>
            </a:pPr>
            <a:endParaRPr lang="en-US" baseline="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 id="2147483654" r:id="rId5"/>
    <p:sldLayoutId id="2147483655" r:id="rId6"/>
    <p:sldLayoutId id="2147483656"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Intro to FOLIO Locations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t>Erin Nettifee</a:t>
            </a:r>
          </a:p>
          <a:p>
            <a:pPr marL="0" lvl="0" indent="0" algn="ctr" rtl="0">
              <a:spcBef>
                <a:spcPts val="0"/>
              </a:spcBef>
              <a:spcAft>
                <a:spcPts val="0"/>
              </a:spcAft>
              <a:buNone/>
            </a:pPr>
            <a:r>
              <a:rPr lang="en" sz="1800" dirty="0"/>
              <a:t>2020-02-27</a:t>
            </a:r>
          </a:p>
          <a:p>
            <a:pPr marL="0" lvl="0" indent="0" algn="ctr" rtl="0">
              <a:spcBef>
                <a:spcPts val="0"/>
              </a:spcBef>
              <a:spcAft>
                <a:spcPts val="0"/>
              </a:spcAft>
              <a:buNone/>
            </a:pPr>
            <a:r>
              <a:rPr lang="en" sz="1800" dirty="0"/>
              <a:t>Locations Small Group</a:t>
            </a:r>
            <a:endParaRPr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Location	</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Location is the fourth and most specific level of the hierarchy.</a:t>
            </a:r>
            <a:endParaRPr dirty="0"/>
          </a:p>
          <a:p>
            <a:pPr marL="0" lvl="0" indent="0" algn="l" rtl="0">
              <a:spcBef>
                <a:spcPts val="1600"/>
              </a:spcBef>
              <a:spcAft>
                <a:spcPts val="0"/>
              </a:spcAft>
              <a:buNone/>
            </a:pPr>
            <a:r>
              <a:rPr lang="en" dirty="0">
                <a:highlight>
                  <a:srgbClr val="00FF00"/>
                </a:highlight>
              </a:rPr>
              <a:t>(Institution → Campus </a:t>
            </a:r>
            <a:r>
              <a:rPr lang="en" i="1" dirty="0">
                <a:highlight>
                  <a:srgbClr val="00FF00"/>
                </a:highlight>
              </a:rPr>
              <a:t>→ </a:t>
            </a:r>
            <a:r>
              <a:rPr lang="en" dirty="0">
                <a:highlight>
                  <a:srgbClr val="00FF00"/>
                </a:highlight>
              </a:rPr>
              <a:t>Library → Location)</a:t>
            </a:r>
          </a:p>
          <a:p>
            <a:pPr marL="0" indent="0">
              <a:lnSpc>
                <a:spcPct val="114999"/>
              </a:lnSpc>
              <a:spcBef>
                <a:spcPts val="1600"/>
              </a:spcBef>
              <a:buNone/>
            </a:pPr>
            <a:r>
              <a:rPr lang="en" dirty="0"/>
              <a:t>Provides location name to the discovery layer (specific field)</a:t>
            </a:r>
            <a:endParaRPr dirty="0"/>
          </a:p>
          <a:p>
            <a:pPr marL="0" lvl="0" indent="0" algn="l" rtl="0">
              <a:spcBef>
                <a:spcPts val="1600"/>
              </a:spcBef>
              <a:spcAft>
                <a:spcPts val="0"/>
              </a:spcAft>
              <a:buNone/>
            </a:pPr>
            <a:r>
              <a:rPr lang="en" dirty="0"/>
              <a:t>Possible Approaches:</a:t>
            </a:r>
          </a:p>
          <a:p>
            <a:pPr marL="285750" indent="-285750">
              <a:spcBef>
                <a:spcPts val="1600"/>
              </a:spcBef>
            </a:pPr>
            <a:r>
              <a:rPr lang="en" dirty="0"/>
              <a:t>Most straightforward: mapping of collection codes</a:t>
            </a:r>
          </a:p>
          <a:p>
            <a:pPr marL="285750" indent="-285750">
              <a:spcBef>
                <a:spcPts val="1600"/>
              </a:spcBef>
            </a:pPr>
            <a:r>
              <a:rPr lang="en" dirty="0"/>
              <a:t>Could be other approaches, depending on our needs.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 let’s look at duke-test.</a:t>
            </a:r>
          </a:p>
        </p:txBody>
      </p:sp>
    </p:spTree>
    <p:extLst>
      <p:ext uri="{BB962C8B-B14F-4D97-AF65-F5344CB8AC3E}">
        <p14:creationId xmlns:p14="http://schemas.microsoft.com/office/powerpoint/2010/main" val="3317401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few questions to get it started…</a:t>
            </a:r>
          </a:p>
        </p:txBody>
      </p:sp>
      <p:sp>
        <p:nvSpPr>
          <p:cNvPr id="3" name="Text Placeholder 2"/>
          <p:cNvSpPr>
            <a:spLocks noGrp="1"/>
          </p:cNvSpPr>
          <p:nvPr>
            <p:ph type="body" idx="1"/>
          </p:nvPr>
        </p:nvSpPr>
        <p:spPr/>
        <p:txBody>
          <a:bodyPr/>
          <a:lstStyle/>
          <a:p>
            <a:r>
              <a:rPr lang="en-US" dirty="0"/>
              <a:t>What, if any, locations are needed to support electronic records?</a:t>
            </a:r>
          </a:p>
          <a:p>
            <a:r>
              <a:rPr lang="en-US" dirty="0"/>
              <a:t>What level of granularity do we want to implement? What are the rewards and tradeoffs of doing an “unconventional” approach – for example, mapping a current Aleph </a:t>
            </a:r>
            <a:r>
              <a:rPr lang="en-US" dirty="0" err="1"/>
              <a:t>sublibrary</a:t>
            </a:r>
            <a:r>
              <a:rPr lang="en-US" dirty="0"/>
              <a:t> to the campus level? (Consider for both mapping items into FOLIO from Aleph, and creating items in FOLIO directly)</a:t>
            </a:r>
          </a:p>
          <a:p>
            <a:r>
              <a:rPr lang="en-US" dirty="0"/>
              <a:t>How will location management occur with items sent to the LSC?</a:t>
            </a:r>
          </a:p>
          <a:p>
            <a:r>
              <a:rPr lang="en-US" dirty="0"/>
              <a:t>What naming convention for Locations give us the best functionality within the apps?</a:t>
            </a:r>
          </a:p>
          <a:p>
            <a:r>
              <a:rPr lang="en-US" dirty="0"/>
              <a:t>How will fine management for lost items differ from fine management for overdue items with regards to locations?</a:t>
            </a:r>
          </a:p>
          <a:p>
            <a:endParaRPr lang="en-US" dirty="0"/>
          </a:p>
        </p:txBody>
      </p:sp>
    </p:spTree>
    <p:extLst>
      <p:ext uri="{BB962C8B-B14F-4D97-AF65-F5344CB8AC3E}">
        <p14:creationId xmlns:p14="http://schemas.microsoft.com/office/powerpoint/2010/main" val="2029769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Goals for this session</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Introduce the FOLIO location model</a:t>
            </a:r>
            <a:endParaRPr dirty="0"/>
          </a:p>
          <a:p>
            <a:pPr marL="457200" lvl="0" indent="-342900" algn="l" rtl="0">
              <a:spcBef>
                <a:spcPts val="0"/>
              </a:spcBef>
              <a:spcAft>
                <a:spcPts val="0"/>
              </a:spcAft>
              <a:buSzPts val="1800"/>
              <a:buChar char="●"/>
            </a:pPr>
            <a:r>
              <a:rPr lang="en-US" dirty="0"/>
              <a:t>Identify (and maybe also answer) questions that we have for Duke’s context.</a:t>
            </a:r>
          </a:p>
          <a:p>
            <a:pPr marL="114300" lvl="0" indent="0" algn="l" rtl="0">
              <a:spcBef>
                <a:spcPts val="0"/>
              </a:spcBef>
              <a:spcAft>
                <a:spcPts val="0"/>
              </a:spcAft>
              <a:buSzPts val="1800"/>
              <a:buNone/>
            </a:pPr>
            <a:endParaRPr dirty="0"/>
          </a:p>
          <a:p>
            <a:pPr marL="114300" indent="0">
              <a:buNone/>
            </a:pPr>
            <a:r>
              <a:rPr lang="en-US" dirty="0"/>
              <a:t>This will probably come across as Circulation-slanted; please point out areas where I’m missing context that is important to your part of our work.</a:t>
            </a:r>
          </a:p>
          <a:p>
            <a:pPr marL="114300" indent="0">
              <a:buNone/>
            </a:pPr>
            <a:endParaRPr lang="en-US" dirty="0"/>
          </a:p>
          <a:p>
            <a:pPr marL="114300" indent="0">
              <a:buNone/>
            </a:pPr>
            <a:r>
              <a:rPr lang="en-US" b="1" dirty="0"/>
              <a:t>No questions are bad questions – </a:t>
            </a:r>
            <a:r>
              <a:rPr lang="en-US" dirty="0"/>
              <a:t>it’s likely that if you have a question, someone else is wondering the same thing. </a:t>
            </a:r>
          </a:p>
          <a:p>
            <a:pPr marL="114300" indent="0">
              <a:buNone/>
            </a:pPr>
            <a:endParaRPr lang="en-US" b="1" dirty="0"/>
          </a:p>
          <a:p>
            <a:pPr marL="114300" indent="0">
              <a:buNone/>
            </a:pPr>
            <a:r>
              <a:rPr lang="en-US" dirty="0"/>
              <a:t>You can ask as we go, or save until the end.</a:t>
            </a:r>
          </a:p>
          <a:p>
            <a:pPr marL="0" lvl="0" indent="0" algn="l" rtl="0">
              <a:spcBef>
                <a:spcPts val="1600"/>
              </a:spcBef>
              <a:spcAft>
                <a:spcPts val="160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do we know about where an item is or might be in Aleph?</a:t>
            </a:r>
            <a:endParaRPr/>
          </a:p>
        </p:txBody>
      </p:sp>
      <p:sp>
        <p:nvSpPr>
          <p:cNvPr id="67" name="Google Shape;67;p15"/>
          <p:cNvSpPr txBox="1">
            <a:spLocks noGrp="1"/>
          </p:cNvSpPr>
          <p:nvPr>
            <p:ph type="body" idx="1"/>
          </p:nvPr>
        </p:nvSpPr>
        <p:spPr>
          <a:xfrm>
            <a:off x="311700" y="1439000"/>
            <a:ext cx="8520600" cy="3129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Items belong to </a:t>
            </a:r>
            <a:r>
              <a:rPr lang="en" b="1" dirty="0"/>
              <a:t>Sublibraries</a:t>
            </a:r>
            <a:r>
              <a:rPr lang="en" dirty="0"/>
              <a:t>. Among other things, </a:t>
            </a:r>
            <a:r>
              <a:rPr lang="en" b="1" dirty="0"/>
              <a:t>Sublibraries</a:t>
            </a:r>
            <a:r>
              <a:rPr lang="en" dirty="0"/>
              <a:t> allow those libraries to define circulation rules for the items that they own.</a:t>
            </a:r>
            <a:endParaRPr dirty="0"/>
          </a:p>
          <a:p>
            <a:pPr marL="0" lvl="0" indent="0" algn="l" rtl="0">
              <a:spcBef>
                <a:spcPts val="1600"/>
              </a:spcBef>
              <a:spcAft>
                <a:spcPts val="0"/>
              </a:spcAft>
              <a:buNone/>
            </a:pPr>
            <a:r>
              <a:rPr lang="en" dirty="0"/>
              <a:t>Items have </a:t>
            </a:r>
            <a:r>
              <a:rPr lang="en" b="1" dirty="0"/>
              <a:t>Collection Codes</a:t>
            </a:r>
            <a:r>
              <a:rPr lang="en" dirty="0"/>
              <a:t>, and collection codes translate in Aleph and in TRLN Discovery to names that we can recognize as having specific locations. </a:t>
            </a:r>
          </a:p>
          <a:p>
            <a:pPr marL="0" lvl="0" indent="0" algn="l" rtl="0">
              <a:spcBef>
                <a:spcPts val="1600"/>
              </a:spcBef>
              <a:spcAft>
                <a:spcPts val="1600"/>
              </a:spcAft>
              <a:buNone/>
            </a:pPr>
            <a:r>
              <a:rPr lang="en" dirty="0"/>
              <a:t>Finally: Items have </a:t>
            </a:r>
            <a:r>
              <a:rPr lang="en" b="1" dirty="0"/>
              <a:t>Call Numbers </a:t>
            </a:r>
            <a:r>
              <a:rPr lang="en" dirty="0"/>
              <a:t>which allow us to give directions in the building(s), since we know where those are.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will we know about where an item is or might be in FOLIO?</a:t>
            </a:r>
            <a:endParaRPr/>
          </a:p>
        </p:txBody>
      </p:sp>
      <p:sp>
        <p:nvSpPr>
          <p:cNvPr id="73" name="Google Shape;73;p16"/>
          <p:cNvSpPr txBox="1">
            <a:spLocks noGrp="1"/>
          </p:cNvSpPr>
          <p:nvPr>
            <p:ph type="body" idx="1"/>
          </p:nvPr>
        </p:nvSpPr>
        <p:spPr>
          <a:xfrm>
            <a:off x="311700" y="1520175"/>
            <a:ext cx="8520600" cy="304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Items will have </a:t>
            </a:r>
            <a:r>
              <a:rPr lang="en" b="1" dirty="0"/>
              <a:t>locations</a:t>
            </a:r>
            <a:r>
              <a:rPr lang="en" dirty="0"/>
              <a:t> that are part of a four-level location hierarchy.</a:t>
            </a:r>
            <a:endParaRPr dirty="0"/>
          </a:p>
          <a:p>
            <a:pPr marL="0" lvl="0" indent="0" algn="l" rtl="0">
              <a:spcBef>
                <a:spcPts val="1600"/>
              </a:spcBef>
              <a:spcAft>
                <a:spcPts val="0"/>
              </a:spcAft>
              <a:buNone/>
            </a:pPr>
            <a:r>
              <a:rPr lang="en" dirty="0"/>
              <a:t>Locations </a:t>
            </a:r>
            <a:r>
              <a:rPr lang="en" b="1" dirty="0"/>
              <a:t>are inherited from the holdings record</a:t>
            </a:r>
            <a:r>
              <a:rPr lang="en" dirty="0"/>
              <a:t> by default.</a:t>
            </a:r>
            <a:endParaRPr dirty="0"/>
          </a:p>
          <a:p>
            <a:pPr marL="0" lvl="0" indent="0" algn="l" rtl="0">
              <a:spcBef>
                <a:spcPts val="1600"/>
              </a:spcBef>
              <a:spcAft>
                <a:spcPts val="0"/>
              </a:spcAft>
              <a:buNone/>
            </a:pPr>
            <a:r>
              <a:rPr lang="en" dirty="0"/>
              <a:t>In addition, both holdings and items have fields for </a:t>
            </a:r>
            <a:r>
              <a:rPr lang="en" b="1" dirty="0"/>
              <a:t>permanent locations</a:t>
            </a:r>
            <a:r>
              <a:rPr lang="en" dirty="0"/>
              <a:t> and/or </a:t>
            </a:r>
            <a:r>
              <a:rPr lang="en" b="1" dirty="0"/>
              <a:t>temporary locations</a:t>
            </a:r>
            <a:r>
              <a:rPr lang="en" dirty="0"/>
              <a:t>.</a:t>
            </a:r>
            <a:endParaRPr dirty="0"/>
          </a:p>
          <a:p>
            <a:pPr marL="0" lvl="0" indent="0" algn="l" rtl="0">
              <a:spcBef>
                <a:spcPts val="1600"/>
              </a:spcBef>
              <a:spcAft>
                <a:spcPts val="0"/>
              </a:spcAft>
              <a:buNone/>
            </a:pPr>
            <a:r>
              <a:rPr lang="en" dirty="0"/>
              <a:t>FOLIO has logic for all of this to define an item’s </a:t>
            </a:r>
            <a:r>
              <a:rPr lang="en" b="1" dirty="0"/>
              <a:t>Effective Location</a:t>
            </a:r>
            <a:r>
              <a:rPr lang="en" dirty="0"/>
              <a:t>, which drives circulation rules</a:t>
            </a:r>
          </a:p>
          <a:p>
            <a:pPr marL="0" lvl="0" indent="0" algn="l" rtl="0">
              <a:spcBef>
                <a:spcPts val="1600"/>
              </a:spcBef>
              <a:spcAft>
                <a:spcPts val="0"/>
              </a:spcAft>
              <a:buNone/>
            </a:pPr>
            <a:r>
              <a:rPr lang="en" dirty="0"/>
              <a:t>(and FOLIO definitely has call numbers.)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1283900" y="1137700"/>
            <a:ext cx="15498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Institution</a:t>
            </a:r>
            <a:br>
              <a:rPr lang="en"/>
            </a:br>
            <a:endParaRPr/>
          </a:p>
          <a:p>
            <a:pPr marL="0" lvl="0" indent="0" algn="ctr" rtl="0">
              <a:spcBef>
                <a:spcPts val="1600"/>
              </a:spcBef>
              <a:spcAft>
                <a:spcPts val="0"/>
              </a:spcAft>
              <a:buNone/>
            </a:pPr>
            <a:r>
              <a:rPr lang="en"/>
              <a:t>Campus</a:t>
            </a:r>
            <a:endParaRPr/>
          </a:p>
          <a:p>
            <a:pPr marL="0" lvl="0" indent="0" algn="ctr" rtl="0">
              <a:spcBef>
                <a:spcPts val="1600"/>
              </a:spcBef>
              <a:spcAft>
                <a:spcPts val="0"/>
              </a:spcAft>
              <a:buNone/>
            </a:pPr>
            <a:endParaRPr/>
          </a:p>
          <a:p>
            <a:pPr marL="0" lvl="0" indent="0" algn="ctr" rtl="0">
              <a:spcBef>
                <a:spcPts val="1600"/>
              </a:spcBef>
              <a:spcAft>
                <a:spcPts val="0"/>
              </a:spcAft>
              <a:buNone/>
            </a:pPr>
            <a:r>
              <a:rPr lang="en"/>
              <a:t>Library</a:t>
            </a:r>
            <a:endParaRPr/>
          </a:p>
          <a:p>
            <a:pPr marL="0" lvl="0" indent="0" algn="ctr" rtl="0">
              <a:spcBef>
                <a:spcPts val="1600"/>
              </a:spcBef>
              <a:spcAft>
                <a:spcPts val="0"/>
              </a:spcAft>
              <a:buNone/>
            </a:pPr>
            <a:r>
              <a:rPr lang="en"/>
              <a:t> </a:t>
            </a:r>
            <a:endParaRPr/>
          </a:p>
          <a:p>
            <a:pPr marL="0" lvl="0" indent="0" algn="ctr" rtl="0">
              <a:spcBef>
                <a:spcPts val="1600"/>
              </a:spcBef>
              <a:spcAft>
                <a:spcPts val="1600"/>
              </a:spcAft>
              <a:buNone/>
            </a:pPr>
            <a:r>
              <a:rPr lang="en"/>
              <a:t>Location</a:t>
            </a:r>
            <a:endParaRPr/>
          </a:p>
        </p:txBody>
      </p:sp>
      <p:sp>
        <p:nvSpPr>
          <p:cNvPr id="79" name="Google Shape;79;p17"/>
          <p:cNvSpPr/>
          <p:nvPr/>
        </p:nvSpPr>
        <p:spPr>
          <a:xfrm>
            <a:off x="1903850" y="1524325"/>
            <a:ext cx="309900" cy="516600"/>
          </a:xfrm>
          <a:prstGeom prst="down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7"/>
          <p:cNvSpPr/>
          <p:nvPr/>
        </p:nvSpPr>
        <p:spPr>
          <a:xfrm>
            <a:off x="1903850" y="2451575"/>
            <a:ext cx="309900" cy="516600"/>
          </a:xfrm>
          <a:prstGeom prst="down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7"/>
          <p:cNvSpPr/>
          <p:nvPr/>
        </p:nvSpPr>
        <p:spPr>
          <a:xfrm>
            <a:off x="1903850" y="3452625"/>
            <a:ext cx="309900" cy="516600"/>
          </a:xfrm>
          <a:prstGeom prst="downArrow">
            <a:avLst>
              <a:gd name="adj1" fmla="val 50000"/>
              <a:gd name="adj2" fmla="val 5000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FOLIO Location Tree</a:t>
            </a:r>
            <a:endParaRPr/>
          </a:p>
        </p:txBody>
      </p:sp>
      <p:sp>
        <p:nvSpPr>
          <p:cNvPr id="83" name="Google Shape;83;p17"/>
          <p:cNvSpPr txBox="1"/>
          <p:nvPr/>
        </p:nvSpPr>
        <p:spPr>
          <a:xfrm>
            <a:off x="4117700" y="1137700"/>
            <a:ext cx="4530900" cy="3353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sz="1800" dirty="0"/>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Locations are set in Settings </a:t>
            </a:r>
            <a:r>
              <a:rPr lang="en" sz="1800" dirty="0">
                <a:sym typeface="Wingdings" panose="05000000000000000000" pitchFamily="2" charset="2"/>
              </a:rPr>
              <a:t> Tenant.</a:t>
            </a:r>
            <a:endParaRPr lang="en" sz="1800" dirty="0"/>
          </a:p>
          <a:p>
            <a:pPr marL="0" lvl="0" indent="0" algn="l" rtl="0">
              <a:spcBef>
                <a:spcPts val="0"/>
              </a:spcBef>
              <a:spcAft>
                <a:spcPts val="0"/>
              </a:spcAft>
              <a:buNone/>
            </a:pPr>
            <a:endParaRPr lang="en" sz="1800" dirty="0"/>
          </a:p>
          <a:p>
            <a:pPr marL="0" lvl="0" indent="0" algn="l" rtl="0">
              <a:spcBef>
                <a:spcPts val="0"/>
              </a:spcBef>
              <a:spcAft>
                <a:spcPts val="0"/>
              </a:spcAft>
              <a:buNone/>
            </a:pPr>
            <a:r>
              <a:rPr lang="en" sz="1800" dirty="0"/>
              <a:t>Circulation rules can be written at each of these levels - and they apply to the level *and the places below it in the hierarchy*</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49004"/>
            <a:ext cx="9144000" cy="3445492"/>
          </a:xfrm>
          <a:prstGeom prst="rect">
            <a:avLst/>
          </a:prstGeom>
        </p:spPr>
      </p:pic>
    </p:spTree>
    <p:extLst>
      <p:ext uri="{BB962C8B-B14F-4D97-AF65-F5344CB8AC3E}">
        <p14:creationId xmlns:p14="http://schemas.microsoft.com/office/powerpoint/2010/main" val="1648520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Institution</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Institution is the top of the hierarchy.</a:t>
            </a:r>
            <a:endParaRPr dirty="0"/>
          </a:p>
          <a:p>
            <a:pPr marL="0" lvl="0" indent="0" algn="l" rtl="0">
              <a:spcBef>
                <a:spcPts val="1600"/>
              </a:spcBef>
              <a:spcAft>
                <a:spcPts val="0"/>
              </a:spcAft>
              <a:buNone/>
            </a:pPr>
            <a:r>
              <a:rPr lang="en" dirty="0"/>
              <a:t>(</a:t>
            </a:r>
            <a:r>
              <a:rPr lang="en" dirty="0">
                <a:highlight>
                  <a:srgbClr val="00FF00"/>
                </a:highlight>
              </a:rPr>
              <a:t>Institution</a:t>
            </a:r>
            <a:r>
              <a:rPr lang="en" dirty="0"/>
              <a:t> → Campus </a:t>
            </a:r>
            <a:r>
              <a:rPr lang="en" i="1" dirty="0"/>
              <a:t>→ </a:t>
            </a:r>
            <a:r>
              <a:rPr lang="en" dirty="0"/>
              <a:t>Library → Location)</a:t>
            </a:r>
            <a:endParaRPr dirty="0"/>
          </a:p>
          <a:p>
            <a:pPr marL="0" lvl="0" indent="0" algn="l" rtl="0">
              <a:spcBef>
                <a:spcPts val="1600"/>
              </a:spcBef>
              <a:spcAft>
                <a:spcPts val="0"/>
              </a:spcAft>
              <a:buNone/>
            </a:pPr>
            <a:r>
              <a:rPr lang="en" dirty="0"/>
              <a:t>May affect time zones and currency support (e.g., DKU)</a:t>
            </a:r>
            <a:endParaRPr dirty="0"/>
          </a:p>
          <a:p>
            <a:pPr marL="0" lvl="0" indent="0" algn="l" rtl="0">
              <a:spcBef>
                <a:spcPts val="1600"/>
              </a:spcBef>
              <a:spcAft>
                <a:spcPts val="0"/>
              </a:spcAft>
              <a:buNone/>
            </a:pPr>
            <a:r>
              <a:rPr lang="en" dirty="0"/>
              <a:t>Possible approaches (just as examples)</a:t>
            </a:r>
            <a:endParaRPr dirty="0"/>
          </a:p>
          <a:p>
            <a:pPr marL="457200" lvl="0" indent="-342900" algn="l" rtl="0">
              <a:spcBef>
                <a:spcPts val="1600"/>
              </a:spcBef>
              <a:spcAft>
                <a:spcPts val="0"/>
              </a:spcAft>
              <a:buSzPts val="1800"/>
              <a:buChar char="●"/>
            </a:pPr>
            <a:r>
              <a:rPr lang="en" dirty="0"/>
              <a:t>One institution - Duke</a:t>
            </a:r>
            <a:endParaRPr dirty="0"/>
          </a:p>
          <a:p>
            <a:pPr marL="457200" lvl="0" indent="-342900" algn="l" rtl="0">
              <a:spcBef>
                <a:spcPts val="0"/>
              </a:spcBef>
              <a:spcAft>
                <a:spcPts val="0"/>
              </a:spcAft>
              <a:buSzPts val="1800"/>
              <a:buChar char="●"/>
            </a:pPr>
            <a:r>
              <a:rPr lang="en" dirty="0"/>
              <a:t>Two institutions - Duke and Duke Kunshan</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Campus</a:t>
            </a:r>
            <a:endParaRPr/>
          </a:p>
        </p:txBody>
      </p:sp>
      <p:sp>
        <p:nvSpPr>
          <p:cNvPr id="95" name="Google Shape;95;p19"/>
          <p:cNvSpPr txBox="1">
            <a:spLocks noGrp="1"/>
          </p:cNvSpPr>
          <p:nvPr>
            <p:ph type="body" idx="1"/>
          </p:nvPr>
        </p:nvSpPr>
        <p:spPr>
          <a:xfrm>
            <a:off x="311700" y="1152475"/>
            <a:ext cx="8520600" cy="3416400"/>
          </a:xfrm>
          <a:prstGeom prst="rect">
            <a:avLst/>
          </a:prstGeom>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dirty="0"/>
              <a:t>Campus is the second level of the hierarchy. </a:t>
            </a:r>
            <a:endParaRPr dirty="0"/>
          </a:p>
          <a:p>
            <a:pPr marL="0" lvl="0" indent="0" algn="l" rtl="0">
              <a:spcBef>
                <a:spcPts val="1600"/>
              </a:spcBef>
              <a:spcAft>
                <a:spcPts val="0"/>
              </a:spcAft>
              <a:buNone/>
            </a:pPr>
            <a:r>
              <a:rPr lang="en" dirty="0"/>
              <a:t>(</a:t>
            </a:r>
            <a:r>
              <a:rPr lang="en" dirty="0">
                <a:highlight>
                  <a:srgbClr val="00FF00"/>
                </a:highlight>
              </a:rPr>
              <a:t>Institution → Campus</a:t>
            </a:r>
            <a:r>
              <a:rPr lang="en" dirty="0"/>
              <a:t> </a:t>
            </a:r>
            <a:r>
              <a:rPr lang="en" i="1" dirty="0"/>
              <a:t>→ </a:t>
            </a:r>
            <a:r>
              <a:rPr lang="en" dirty="0"/>
              <a:t>Library → Location)</a:t>
            </a:r>
            <a:endParaRPr dirty="0"/>
          </a:p>
          <a:p>
            <a:pPr marL="0" lvl="0" indent="0" algn="l" rtl="0">
              <a:spcBef>
                <a:spcPts val="1600"/>
              </a:spcBef>
              <a:spcAft>
                <a:spcPts val="0"/>
              </a:spcAft>
              <a:buNone/>
            </a:pPr>
            <a:r>
              <a:rPr lang="en" dirty="0"/>
              <a:t>May affect time zones and currency support (e.g., DKU). Does not have to be based on geography.</a:t>
            </a:r>
            <a:endParaRPr dirty="0"/>
          </a:p>
          <a:p>
            <a:pPr marL="0" lvl="0" indent="0" algn="l" rtl="0">
              <a:spcBef>
                <a:spcPts val="1600"/>
              </a:spcBef>
              <a:spcAft>
                <a:spcPts val="0"/>
              </a:spcAft>
              <a:buNone/>
            </a:pPr>
            <a:r>
              <a:rPr lang="en" dirty="0"/>
              <a:t>Possible Approaches (just as examples)</a:t>
            </a:r>
            <a:endParaRPr dirty="0"/>
          </a:p>
          <a:p>
            <a:pPr marL="457200" lvl="0" indent="-342900" algn="l" rtl="0">
              <a:spcBef>
                <a:spcPts val="1600"/>
              </a:spcBef>
              <a:spcAft>
                <a:spcPts val="0"/>
              </a:spcAft>
              <a:buSzPts val="1800"/>
              <a:buChar char="●"/>
            </a:pPr>
            <a:r>
              <a:rPr lang="en" dirty="0"/>
              <a:t>Two campuses: Duke, Kunshan</a:t>
            </a:r>
            <a:endParaRPr dirty="0"/>
          </a:p>
          <a:p>
            <a:pPr marL="457200" lvl="0" indent="-342900" algn="l" rtl="0">
              <a:spcBef>
                <a:spcPts val="0"/>
              </a:spcBef>
              <a:spcAft>
                <a:spcPts val="0"/>
              </a:spcAft>
              <a:buSzPts val="1800"/>
              <a:buChar char="●"/>
            </a:pPr>
            <a:r>
              <a:rPr lang="en" dirty="0"/>
              <a:t>Three campuses: Duke, Kunshan, DUML</a:t>
            </a:r>
            <a:endParaRPr dirty="0"/>
          </a:p>
          <a:p>
            <a:pPr marL="457200" lvl="0" indent="-342900" algn="l" rtl="0">
              <a:spcBef>
                <a:spcPts val="0"/>
              </a:spcBef>
              <a:spcAft>
                <a:spcPts val="0"/>
              </a:spcAft>
              <a:buSzPts val="1800"/>
              <a:buChar char="●"/>
            </a:pPr>
            <a:r>
              <a:rPr lang="en" dirty="0"/>
              <a:t>Three campuses: DUL, Professional, Kunshan</a:t>
            </a:r>
            <a:endParaRPr dirty="0"/>
          </a:p>
          <a:p>
            <a:pPr marL="0" lvl="0" indent="0" algn="l" rtl="0">
              <a:spcBef>
                <a:spcPts val="16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Library</a:t>
            </a: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Library is the third level of the hierarchy.</a:t>
            </a:r>
            <a:endParaRPr dirty="0"/>
          </a:p>
          <a:p>
            <a:pPr marL="0" lvl="0" indent="0" algn="l" rtl="0">
              <a:spcBef>
                <a:spcPts val="1600"/>
              </a:spcBef>
              <a:spcAft>
                <a:spcPts val="0"/>
              </a:spcAft>
              <a:buNone/>
            </a:pPr>
            <a:r>
              <a:rPr lang="en" dirty="0"/>
              <a:t>(</a:t>
            </a:r>
            <a:r>
              <a:rPr lang="en" dirty="0">
                <a:highlight>
                  <a:srgbClr val="00FF00"/>
                </a:highlight>
              </a:rPr>
              <a:t>Institution → Campus </a:t>
            </a:r>
            <a:r>
              <a:rPr lang="en" i="1" dirty="0">
                <a:highlight>
                  <a:srgbClr val="00FF00"/>
                </a:highlight>
              </a:rPr>
              <a:t>→ </a:t>
            </a:r>
            <a:r>
              <a:rPr lang="en" dirty="0">
                <a:highlight>
                  <a:srgbClr val="00FF00"/>
                </a:highlight>
              </a:rPr>
              <a:t>Library </a:t>
            </a:r>
            <a:r>
              <a:rPr lang="en" dirty="0"/>
              <a:t>→ Location)</a:t>
            </a:r>
            <a:endParaRPr dirty="0"/>
          </a:p>
          <a:p>
            <a:pPr marL="0" lvl="0" indent="0" algn="l" rtl="0">
              <a:spcBef>
                <a:spcPts val="1600"/>
              </a:spcBef>
              <a:spcAft>
                <a:spcPts val="0"/>
              </a:spcAft>
              <a:buNone/>
            </a:pPr>
            <a:r>
              <a:rPr lang="en" dirty="0"/>
              <a:t>Possible Approaches (just as examples)</a:t>
            </a:r>
            <a:endParaRPr dirty="0"/>
          </a:p>
          <a:p>
            <a:pPr>
              <a:spcBef>
                <a:spcPts val="1600"/>
              </a:spcBef>
            </a:pPr>
            <a:r>
              <a:rPr lang="en-US" dirty="0"/>
              <a:t>Map existing </a:t>
            </a:r>
            <a:r>
              <a:rPr lang="en-US" dirty="0" err="1"/>
              <a:t>sublibraries</a:t>
            </a:r>
            <a:r>
              <a:rPr lang="en-US" dirty="0"/>
              <a:t> in Aleph</a:t>
            </a:r>
            <a:endParaRPr dirty="0"/>
          </a:p>
          <a:p>
            <a:pPr marL="857250" lvl="1" indent="-285750">
              <a:spcBef>
                <a:spcPts val="0"/>
              </a:spcBef>
              <a:buSzPts val="1800"/>
            </a:pPr>
            <a:r>
              <a:rPr lang="en" dirty="0"/>
              <a:t>Opportunity to retire sublibraries like VESIC, LINK, CHEM</a:t>
            </a:r>
          </a:p>
          <a:p>
            <a:r>
              <a:rPr lang="en" dirty="0"/>
              <a:t>Map larger collections up to this level to allow for granularity below.</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2389</Words>
  <Application>Microsoft Office PowerPoint</Application>
  <PresentationFormat>On-screen Show (16:9)</PresentationFormat>
  <Paragraphs>134</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Light</vt:lpstr>
      <vt:lpstr>Intro to FOLIO Locations</vt:lpstr>
      <vt:lpstr>Goals for this session</vt:lpstr>
      <vt:lpstr>How do we know about where an item is or might be in Aleph?</vt:lpstr>
      <vt:lpstr>How will we know about where an item is or might be in FOLIO?</vt:lpstr>
      <vt:lpstr>FOLIO Location Tree</vt:lpstr>
      <vt:lpstr>PowerPoint Presentation</vt:lpstr>
      <vt:lpstr>Institution</vt:lpstr>
      <vt:lpstr>Campus</vt:lpstr>
      <vt:lpstr>Library</vt:lpstr>
      <vt:lpstr>Location </vt:lpstr>
      <vt:lpstr>So, let’s look at duke-test.</vt:lpstr>
      <vt:lpstr>A few questions to get it started…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FOLIO Locations</dc:title>
  <dc:creator>Erin Nettifee</dc:creator>
  <cp:lastModifiedBy>Erin Nettifee</cp:lastModifiedBy>
  <cp:revision>36</cp:revision>
  <dcterms:modified xsi:type="dcterms:W3CDTF">2021-01-14T17:35:29Z</dcterms:modified>
</cp:coreProperties>
</file>