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37" r:id="rId2"/>
    <p:sldMasterId id="2147483689" r:id="rId3"/>
    <p:sldMasterId id="2147483760" r:id="rId4"/>
    <p:sldMasterId id="2147483810" r:id="rId5"/>
    <p:sldMasterId id="2147483832" r:id="rId6"/>
  </p:sldMasterIdLst>
  <p:notesMasterIdLst>
    <p:notesMasterId r:id="rId21"/>
  </p:notesMasterIdLst>
  <p:sldIdLst>
    <p:sldId id="286" r:id="rId7"/>
    <p:sldId id="327" r:id="rId8"/>
    <p:sldId id="292" r:id="rId9"/>
    <p:sldId id="342" r:id="rId10"/>
    <p:sldId id="333" r:id="rId11"/>
    <p:sldId id="343" r:id="rId12"/>
    <p:sldId id="328" r:id="rId13"/>
    <p:sldId id="331" r:id="rId14"/>
    <p:sldId id="346" r:id="rId15"/>
    <p:sldId id="339" r:id="rId16"/>
    <p:sldId id="344" r:id="rId17"/>
    <p:sldId id="337" r:id="rId18"/>
    <p:sldId id="345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F92C7-94CA-0BBA-5090-3C8EA33C9144}" v="7" dt="2023-08-22T14:22:13.836"/>
    <p1510:client id="{CD67BD69-B6F5-6241-9703-B01521FE77D8}" v="4" dt="2023-08-22T14:36:55.433"/>
    <p1510:client id="{CEE1F6CC-B10B-424D-A18D-B97AC2DEDD2C}" v="34" dt="2023-08-22T17:25:50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A8737-D647-41C2-A279-54E4518E6D9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D8DAA-DFD0-4172-8CA4-62CB920E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Orders</a:t>
            </a:r>
          </a:p>
          <a:p>
            <a:r>
              <a:rPr lang="en-US"/>
              <a:t>API – Dennis</a:t>
            </a:r>
          </a:p>
          <a:p>
            <a:r>
              <a:rPr lang="en-US"/>
              <a:t>Data Import – A-M</a:t>
            </a:r>
          </a:p>
          <a:p>
            <a:r>
              <a:rPr lang="en-US"/>
              <a:t>Export EDIFACT orders – Dennis</a:t>
            </a:r>
          </a:p>
          <a:p>
            <a:r>
              <a:rPr lang="en-US"/>
              <a:t>Manually create orders (with templates) - 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8DAA-DFD0-4172-8CA4-62CB920E8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Invoices and vouchers</a:t>
            </a:r>
          </a:p>
          <a:p>
            <a:r>
              <a:rPr lang="en-US"/>
              <a:t>Manually key invoices – Denis</a:t>
            </a:r>
          </a:p>
          <a:p>
            <a:r>
              <a:rPr lang="en-US"/>
              <a:t>Create invoices from FOLIO order – Dennis</a:t>
            </a:r>
          </a:p>
          <a:p>
            <a:r>
              <a:rPr lang="en-US"/>
              <a:t>Import EDIFACT invoices – A-M</a:t>
            </a:r>
          </a:p>
          <a:p>
            <a:r>
              <a:rPr lang="en-US"/>
              <a:t>Export FOLIO invoice/voucher data as JSON or XML – Dennis</a:t>
            </a:r>
          </a:p>
          <a:p>
            <a:r>
              <a:rPr lang="en-US"/>
              <a:t>Export FOLIO invoices to CSV - 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8DAA-DFD0-4172-8CA4-62CB920E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ebae500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</p:txBody>
      </p:sp>
      <p:sp>
        <p:nvSpPr>
          <p:cNvPr id="213" name="Google Shape;213;g8ebae500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666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ebae500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8ebae500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559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4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02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6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1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0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7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6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4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0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1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7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7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59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1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5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5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4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557193"/>
            <a:ext cx="5157787" cy="697509"/>
          </a:xfr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000" b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57193"/>
            <a:ext cx="5183188" cy="697509"/>
          </a:xfr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000" b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8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6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6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3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5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258F2-214E-40A4-BE8F-86DE7131B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30"/>
          <a:stretch/>
        </p:blipFill>
        <p:spPr>
          <a:xfrm>
            <a:off x="504" y="0"/>
            <a:ext cx="12190992" cy="2127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3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11AFB0-5537-450A-9C6B-43D5A79AB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30"/>
          <a:stretch/>
        </p:blipFill>
        <p:spPr>
          <a:xfrm>
            <a:off x="504" y="0"/>
            <a:ext cx="12190992" cy="2127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AB4CA4-112A-4638-92E4-1F4E54A58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30"/>
          <a:stretch/>
        </p:blipFill>
        <p:spPr>
          <a:xfrm>
            <a:off x="504" y="0"/>
            <a:ext cx="12190992" cy="2127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6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258F2-214E-40A4-BE8F-86DE7131B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1" b="135"/>
          <a:stretch/>
        </p:blipFill>
        <p:spPr>
          <a:xfrm>
            <a:off x="504" y="2609731"/>
            <a:ext cx="12190992" cy="3873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9731"/>
            <a:ext cx="10515600" cy="891963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3569853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DE4F8-CE4A-45B7-A70B-910C915ADB2E}"/>
              </a:ext>
            </a:extLst>
          </p:cNvPr>
          <p:cNvSpPr/>
          <p:nvPr userDrawn="1"/>
        </p:nvSpPr>
        <p:spPr>
          <a:xfrm>
            <a:off x="0" y="2267712"/>
            <a:ext cx="12192000" cy="219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118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6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0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2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8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7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557193"/>
            <a:ext cx="5157787" cy="697509"/>
          </a:xfr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000" b="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57193"/>
            <a:ext cx="5183188" cy="697509"/>
          </a:xfr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000" b="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9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2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0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6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5249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7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8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2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1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63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69CA28-D38E-4EB8-9788-73C99C51C4DC}"/>
              </a:ext>
            </a:extLst>
          </p:cNvPr>
          <p:cNvSpPr/>
          <p:nvPr/>
        </p:nvSpPr>
        <p:spPr>
          <a:xfrm>
            <a:off x="0" y="0"/>
            <a:ext cx="12192000" cy="21756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98BF7-599A-422F-8CEF-D10B19349A5E}"/>
              </a:ext>
            </a:extLst>
          </p:cNvPr>
          <p:cNvSpPr/>
          <p:nvPr/>
        </p:nvSpPr>
        <p:spPr>
          <a:xfrm>
            <a:off x="0" y="2167759"/>
            <a:ext cx="12192000" cy="12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88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7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0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7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69CA28-D38E-4EB8-9788-73C99C51C4DC}"/>
              </a:ext>
            </a:extLst>
          </p:cNvPr>
          <p:cNvSpPr/>
          <p:nvPr/>
        </p:nvSpPr>
        <p:spPr>
          <a:xfrm>
            <a:off x="0" y="0"/>
            <a:ext cx="12192000" cy="2175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98BF7-599A-422F-8CEF-D10B19349A5E}"/>
              </a:ext>
            </a:extLst>
          </p:cNvPr>
          <p:cNvSpPr/>
          <p:nvPr/>
        </p:nvSpPr>
        <p:spPr>
          <a:xfrm>
            <a:off x="0" y="2167759"/>
            <a:ext cx="12192000" cy="12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653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3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8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3E73EC-D7A0-4D1A-936F-3B005EFB82A2}"/>
              </a:ext>
            </a:extLst>
          </p:cNvPr>
          <p:cNvSpPr/>
          <p:nvPr/>
        </p:nvSpPr>
        <p:spPr>
          <a:xfrm>
            <a:off x="-1" y="0"/>
            <a:ext cx="4477207" cy="6501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6703C-EE4A-4EC7-91D6-36BC26A5336D}"/>
              </a:ext>
            </a:extLst>
          </p:cNvPr>
          <p:cNvSpPr/>
          <p:nvPr/>
        </p:nvSpPr>
        <p:spPr>
          <a:xfrm>
            <a:off x="4477207" y="0"/>
            <a:ext cx="155448" cy="6501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57" y="2916936"/>
            <a:ext cx="3787076" cy="1600200"/>
          </a:xfrm>
        </p:spPr>
        <p:txBody>
          <a:bodyPr anchor="t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2011805"/>
          </a:xfrm>
        </p:spPr>
        <p:txBody>
          <a:bodyPr anchor="b"/>
          <a:lstStyle>
            <a:lvl1pPr marL="0" indent="0">
              <a:buNone/>
              <a:defRPr sz="4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83188" y="3250692"/>
            <a:ext cx="6172200" cy="12664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presenter info</a:t>
            </a:r>
          </a:p>
        </p:txBody>
      </p:sp>
    </p:spTree>
    <p:extLst>
      <p:ext uri="{BB962C8B-B14F-4D97-AF65-F5344CB8AC3E}">
        <p14:creationId xmlns:p14="http://schemas.microsoft.com/office/powerpoint/2010/main" val="8517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D58ADF-4A8D-4C91-902C-BFFA6132E8F9}"/>
              </a:ext>
            </a:extLst>
          </p:cNvPr>
          <p:cNvSpPr/>
          <p:nvPr/>
        </p:nvSpPr>
        <p:spPr>
          <a:xfrm>
            <a:off x="5306471" y="0"/>
            <a:ext cx="6885529" cy="649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3419167" cy="132556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FE7DD-2D6D-4F9A-B043-6FD0B1680AD8}"/>
              </a:ext>
            </a:extLst>
          </p:cNvPr>
          <p:cNvSpPr/>
          <p:nvPr/>
        </p:nvSpPr>
        <p:spPr>
          <a:xfrm>
            <a:off x="5189664" y="0"/>
            <a:ext cx="128016" cy="649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510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8FE7DD-2D6D-4F9A-B043-6FD0B1680AD8}"/>
              </a:ext>
            </a:extLst>
          </p:cNvPr>
          <p:cNvSpPr/>
          <p:nvPr/>
        </p:nvSpPr>
        <p:spPr>
          <a:xfrm>
            <a:off x="5189664" y="0"/>
            <a:ext cx="7002336" cy="649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3419167" cy="132556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14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7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0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0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41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4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7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000" b="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000" b="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3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9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5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8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8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27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8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3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1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5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1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2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3E73EC-D7A0-4D1A-936F-3B005EFB82A2}"/>
              </a:ext>
            </a:extLst>
          </p:cNvPr>
          <p:cNvSpPr/>
          <p:nvPr/>
        </p:nvSpPr>
        <p:spPr>
          <a:xfrm>
            <a:off x="-1" y="0"/>
            <a:ext cx="4477207" cy="6501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6703C-EE4A-4EC7-91D6-36BC26A5336D}"/>
              </a:ext>
            </a:extLst>
          </p:cNvPr>
          <p:cNvSpPr/>
          <p:nvPr/>
        </p:nvSpPr>
        <p:spPr>
          <a:xfrm>
            <a:off x="4477207" y="0"/>
            <a:ext cx="155448" cy="6501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57" y="2916936"/>
            <a:ext cx="3787076" cy="1600200"/>
          </a:xfrm>
        </p:spPr>
        <p:txBody>
          <a:bodyPr anchor="t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2011805"/>
          </a:xfrm>
        </p:spPr>
        <p:txBody>
          <a:bodyPr anchor="b"/>
          <a:lstStyle>
            <a:lvl1pPr marL="0" indent="0">
              <a:buNone/>
              <a:defRPr sz="4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83188" y="3250692"/>
            <a:ext cx="6172200" cy="12664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presenter info</a:t>
            </a:r>
          </a:p>
        </p:txBody>
      </p:sp>
    </p:spTree>
    <p:extLst>
      <p:ext uri="{BB962C8B-B14F-4D97-AF65-F5344CB8AC3E}">
        <p14:creationId xmlns:p14="http://schemas.microsoft.com/office/powerpoint/2010/main" val="7436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6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1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8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4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557193"/>
            <a:ext cx="5157787" cy="697509"/>
          </a:xfr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000" b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57193"/>
            <a:ext cx="5183188" cy="697509"/>
          </a:xfr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000" b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2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6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9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D58ADF-4A8D-4C91-902C-BFFA6132E8F9}"/>
              </a:ext>
            </a:extLst>
          </p:cNvPr>
          <p:cNvSpPr/>
          <p:nvPr/>
        </p:nvSpPr>
        <p:spPr>
          <a:xfrm>
            <a:off x="5306471" y="0"/>
            <a:ext cx="6885529" cy="6498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3419167" cy="132556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FE7DD-2D6D-4F9A-B043-6FD0B1680AD8}"/>
              </a:ext>
            </a:extLst>
          </p:cNvPr>
          <p:cNvSpPr/>
          <p:nvPr/>
        </p:nvSpPr>
        <p:spPr>
          <a:xfrm>
            <a:off x="5189664" y="0"/>
            <a:ext cx="128016" cy="649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232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258F2-214E-40A4-BE8F-86DE7131B1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30"/>
          <a:stretch/>
        </p:blipFill>
        <p:spPr>
          <a:xfrm>
            <a:off x="504" y="0"/>
            <a:ext cx="12190992" cy="2127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3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11AFB0-5537-450A-9C6B-43D5A79AB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30"/>
          <a:stretch/>
        </p:blipFill>
        <p:spPr>
          <a:xfrm>
            <a:off x="504" y="0"/>
            <a:ext cx="12190992" cy="2127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78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AB4CA4-112A-4638-92E4-1F4E54A58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30"/>
          <a:stretch/>
        </p:blipFill>
        <p:spPr>
          <a:xfrm>
            <a:off x="504" y="0"/>
            <a:ext cx="12190992" cy="2127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0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258F2-214E-40A4-BE8F-86DE7131B1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1" b="135"/>
          <a:stretch/>
        </p:blipFill>
        <p:spPr>
          <a:xfrm>
            <a:off x="504" y="2609731"/>
            <a:ext cx="12190992" cy="3873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9731"/>
            <a:ext cx="10515600" cy="891963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3569853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DE4F8-CE4A-45B7-A70B-910C915ADB2E}"/>
              </a:ext>
            </a:extLst>
          </p:cNvPr>
          <p:cNvSpPr/>
          <p:nvPr/>
        </p:nvSpPr>
        <p:spPr>
          <a:xfrm>
            <a:off x="0" y="2267712"/>
            <a:ext cx="12192000" cy="219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085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7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9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9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1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0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8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8FE7DD-2D6D-4F9A-B043-6FD0B1680AD8}"/>
              </a:ext>
            </a:extLst>
          </p:cNvPr>
          <p:cNvSpPr/>
          <p:nvPr/>
        </p:nvSpPr>
        <p:spPr>
          <a:xfrm>
            <a:off x="5189664" y="0"/>
            <a:ext cx="7002336" cy="649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3419167" cy="132556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6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1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1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13314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97220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1886331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2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3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1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8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F9A21-41E7-449A-9BC0-F2305DE210AF}"/>
              </a:ext>
            </a:extLst>
          </p:cNvPr>
          <p:cNvSpPr/>
          <p:nvPr/>
        </p:nvSpPr>
        <p:spPr>
          <a:xfrm>
            <a:off x="0" y="1602658"/>
            <a:ext cx="12192000" cy="48866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4941"/>
            <a:ext cx="10515600" cy="392837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9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6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5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5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6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47FB7-150D-4631-8F2D-BDC00A505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03"/>
          <a:stretch/>
        </p:blipFill>
        <p:spPr>
          <a:xfrm>
            <a:off x="504" y="0"/>
            <a:ext cx="12190992" cy="1934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557193"/>
            <a:ext cx="5157787" cy="697509"/>
          </a:xfr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b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57193"/>
            <a:ext cx="5183188" cy="697509"/>
          </a:xfr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b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6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9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0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3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0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2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3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97220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1886331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1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5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8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6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F9A21-41E7-449A-9BC0-F2305DE210AF}"/>
              </a:ext>
            </a:extLst>
          </p:cNvPr>
          <p:cNvSpPr/>
          <p:nvPr/>
        </p:nvSpPr>
        <p:spPr>
          <a:xfrm>
            <a:off x="0" y="1602658"/>
            <a:ext cx="12192000" cy="4886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4941"/>
            <a:ext cx="10515600" cy="392837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7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4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6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9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12A307-8381-4716-A7F6-F8E6A4089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03"/>
          <a:stretch/>
        </p:blipFill>
        <p:spPr>
          <a:xfrm>
            <a:off x="504" y="0"/>
            <a:ext cx="12190992" cy="1934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2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1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9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C79F45-A810-4416-B41E-92B3DCA2585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4"/>
          <a:stretch/>
        </p:blipFill>
        <p:spPr>
          <a:xfrm>
            <a:off x="11299151" y="6464324"/>
            <a:ext cx="791457" cy="349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481B5-3953-4701-A26C-F75C0B24C54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64917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  www.folio.org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283147" y="6701882"/>
            <a:ext cx="99453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27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830" r:id="rId5"/>
    <p:sldLayoutId id="2147483722" r:id="rId6"/>
    <p:sldLayoutId id="2147483827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C79F45-A810-4416-B41E-92B3DCA2585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4"/>
          <a:stretch/>
        </p:blipFill>
        <p:spPr>
          <a:xfrm>
            <a:off x="11299151" y="6464324"/>
            <a:ext cx="791457" cy="349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481B5-3953-4701-A26C-F75C0B24C54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64917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  www.folio.org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283147" y="6701882"/>
            <a:ext cx="99453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8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831" r:id="rId5"/>
    <p:sldLayoutId id="2147483742" r:id="rId6"/>
    <p:sldLayoutId id="2147483828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C79F45-A810-4416-B41E-92B3DCA25855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4"/>
          <a:stretch/>
        </p:blipFill>
        <p:spPr>
          <a:xfrm>
            <a:off x="11299151" y="6464324"/>
            <a:ext cx="791457" cy="3490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  www.folio.org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283147" y="6701882"/>
            <a:ext cx="99453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82704D8-5CED-4810-ABA5-5412AC9DE367}"/>
              </a:ext>
            </a:extLst>
          </p:cNvPr>
          <p:cNvGrpSpPr/>
          <p:nvPr/>
        </p:nvGrpSpPr>
        <p:grpSpPr>
          <a:xfrm>
            <a:off x="10896298" y="0"/>
            <a:ext cx="872029" cy="1115568"/>
            <a:chOff x="9180576" y="-375398"/>
            <a:chExt cx="1344168" cy="17195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760F87-1734-4060-A3BA-B038008FEDB0}"/>
                </a:ext>
              </a:extLst>
            </p:cNvPr>
            <p:cNvSpPr/>
            <p:nvPr/>
          </p:nvSpPr>
          <p:spPr>
            <a:xfrm>
              <a:off x="9180576" y="-375398"/>
              <a:ext cx="1344168" cy="1719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D9EB8F-9FCD-463C-AB78-5AFC30D8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856" y="195757"/>
              <a:ext cx="1103607" cy="952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2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58" r:id="rId19"/>
    <p:sldLayoutId id="2147483759" r:id="rId20"/>
    <p:sldLayoutId id="2147483826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642700-312A-4B74-980D-99857A04759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9"/>
          <a:stretch/>
        </p:blipFill>
        <p:spPr>
          <a:xfrm>
            <a:off x="504" y="1"/>
            <a:ext cx="12190992" cy="1497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79F45-A810-4416-B41E-92B3DCA2585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4"/>
          <a:stretch/>
        </p:blipFill>
        <p:spPr>
          <a:xfrm>
            <a:off x="11299151" y="6464324"/>
            <a:ext cx="791457" cy="3490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  www.folio.org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283147" y="6701882"/>
            <a:ext cx="99453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9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767" r:id="rId4"/>
    <p:sldLayoutId id="2147483804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81" r:id="rId13"/>
    <p:sldLayoutId id="2147483782" r:id="rId14"/>
    <p:sldLayoutId id="2147483788" r:id="rId15"/>
    <p:sldLayoutId id="214748380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09D6C3-247B-400F-8BB9-C385B2383E4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9"/>
          <a:stretch/>
        </p:blipFill>
        <p:spPr>
          <a:xfrm>
            <a:off x="504" y="1"/>
            <a:ext cx="12190992" cy="1497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79F45-A810-4416-B41E-92B3DCA2585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4"/>
          <a:stretch/>
        </p:blipFill>
        <p:spPr>
          <a:xfrm>
            <a:off x="11299151" y="6464324"/>
            <a:ext cx="791457" cy="3490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  www.folio.org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283147" y="6701882"/>
            <a:ext cx="99453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1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C79F45-A810-4416-B41E-92B3DCA25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4"/>
          <a:stretch/>
        </p:blipFill>
        <p:spPr>
          <a:xfrm>
            <a:off x="11299151" y="6464324"/>
            <a:ext cx="791457" cy="3490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  www.folio.org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283147" y="6701882"/>
            <a:ext cx="99453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82704D8-5CED-4810-ABA5-5412AC9DE367}"/>
              </a:ext>
            </a:extLst>
          </p:cNvPr>
          <p:cNvGrpSpPr/>
          <p:nvPr userDrawn="1"/>
        </p:nvGrpSpPr>
        <p:grpSpPr>
          <a:xfrm>
            <a:off x="10896298" y="0"/>
            <a:ext cx="872029" cy="1115568"/>
            <a:chOff x="9180576" y="-375398"/>
            <a:chExt cx="1344168" cy="17195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760F87-1734-4060-A3BA-B038008FEDB0}"/>
                </a:ext>
              </a:extLst>
            </p:cNvPr>
            <p:cNvSpPr/>
            <p:nvPr/>
          </p:nvSpPr>
          <p:spPr>
            <a:xfrm>
              <a:off x="9180576" y="-375398"/>
              <a:ext cx="1344168" cy="1719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D9EB8F-9FCD-463C-AB78-5AFC30D8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856" y="195757"/>
              <a:ext cx="1103607" cy="952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6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mailto:abreaux@ebsco.com" TargetMode="External"/><Relationship Id="rId4" Type="http://schemas.openxmlformats.org/officeDocument/2006/relationships/hyperlink" Target="mailto:dbridges@ebsco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ugfest-orchid.int.aws.folio.org/invoice/view/ffed9f68-17f4-4aae-a9d0-35e98f0c0f46" TargetMode="External"/><Relationship Id="rId2" Type="http://schemas.openxmlformats.org/officeDocument/2006/relationships/hyperlink" Target="https://bugfest-orchid.int.aws.folio.org/settings/data-import/job-profiles/view/55f67a8d-5c32-4d25-a96a-1ef3a387b9ba?query=wolfcon&amp;sort=name" TargetMode="Externa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es.folio.org/browse/UXPROD-4274" TargetMode="External"/><Relationship Id="rId2" Type="http://schemas.openxmlformats.org/officeDocument/2006/relationships/hyperlink" Target="https://issues.folio.org/browse/UXPROD-4275" TargetMode="Externa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iro.com/app/board/uXjVMsW6_4I=/?share_link_id=3564871648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ugfest-orchid.int.aws.folio.org/data-import/job-summary/81414c0b-8f3c-4ba6-9d15-e4bd9412064d" TargetMode="External"/><Relationship Id="rId2" Type="http://schemas.openxmlformats.org/officeDocument/2006/relationships/hyperlink" Target="https://bugfest-orchid.int.aws.folio.org/settings/data-import/job-profiles/view/ba20e139-456c-483d-81b3-17896f2df663?query=wolfcon&amp;sort=name" TargetMode="Externa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6EA937-254B-4326-9F5E-51BD40E5067B}"/>
              </a:ext>
            </a:extLst>
          </p:cNvPr>
          <p:cNvSpPr/>
          <p:nvPr/>
        </p:nvSpPr>
        <p:spPr>
          <a:xfrm>
            <a:off x="1524" y="2219180"/>
            <a:ext cx="12188952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7E95C1-4EF6-4F4F-AA1A-7A1D7771818E}"/>
              </a:ext>
            </a:extLst>
          </p:cNvPr>
          <p:cNvSpPr/>
          <p:nvPr/>
        </p:nvSpPr>
        <p:spPr>
          <a:xfrm>
            <a:off x="0" y="1"/>
            <a:ext cx="12192000" cy="2242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71D49111-B71D-4380-9A9C-3A28C784A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893" y="5602811"/>
            <a:ext cx="10363200" cy="756005"/>
          </a:xfrm>
        </p:spPr>
        <p:txBody>
          <a:bodyPr/>
          <a:lstStyle/>
          <a:p>
            <a:pPr algn="r"/>
            <a:r>
              <a:rPr lang="en-US"/>
              <a:t> </a:t>
            </a:r>
            <a:br>
              <a:rPr lang="en-US"/>
            </a:br>
            <a:r>
              <a:rPr lang="en-US"/>
              <a:t>August 22, 2023</a:t>
            </a:r>
            <a:endParaRPr lang="en-US">
              <a:cs typeface="Arial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F638A7-90EE-4BB5-ACF2-DC69855DE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539" y="2935144"/>
            <a:ext cx="11657554" cy="1897974"/>
          </a:xfrm>
        </p:spPr>
        <p:txBody>
          <a:bodyPr/>
          <a:lstStyle/>
          <a:p>
            <a:r>
              <a:rPr lang="en-US" sz="6000" b="1">
                <a:latin typeface="Calibri"/>
                <a:ea typeface="Calibri"/>
                <a:cs typeface="Calibri"/>
              </a:rPr>
              <a:t>Orders and Invoices:</a:t>
            </a:r>
          </a:p>
          <a:p>
            <a:r>
              <a:rPr lang="en-US" sz="6000" b="1">
                <a:latin typeface="Calibri"/>
                <a:ea typeface="Calibri"/>
                <a:cs typeface="Calibri"/>
              </a:rPr>
              <a:t>Import? Export? What to do? </a:t>
            </a:r>
            <a:endParaRPr lang="en-US" sz="6000" b="1">
              <a:effectLst/>
              <a:latin typeface="Calibri" panose="020F0502020204030204" pitchFamily="34" charset="0"/>
            </a:endParaRPr>
          </a:p>
          <a:p>
            <a:endParaRPr lang="en-US" sz="6000" b="1">
              <a:effectLst/>
              <a:latin typeface="Calibri"/>
              <a:cs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F1FE90-439B-4919-A878-3DD4C59B8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40" y="172399"/>
            <a:ext cx="3523793" cy="1784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A1D456-D0D0-193D-B4E5-92AD03AB5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6162A9-BAD6-EF4D-0759-9BD2500466D1}"/>
              </a:ext>
            </a:extLst>
          </p:cNvPr>
          <p:cNvSpPr/>
          <p:nvPr/>
        </p:nvSpPr>
        <p:spPr>
          <a:xfrm>
            <a:off x="2324100" y="4629150"/>
            <a:ext cx="7219950" cy="1352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solidFill>
                  <a:srgbClr val="0563C1"/>
                </a:solidFill>
                <a:latin typeface="Calibri"/>
                <a:cs typeface="Calibri"/>
              </a:rPr>
              <a:t>  </a:t>
            </a:r>
            <a:r>
              <a:rPr lang="en-US" sz="3200" b="1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Dennis Bridges</a:t>
            </a:r>
            <a:r>
              <a:rPr lang="en-US" sz="3200" b="1">
                <a:solidFill>
                  <a:srgbClr val="0563C1"/>
                </a:solidFill>
                <a:latin typeface="Calibri"/>
                <a:cs typeface="Calibri"/>
              </a:rPr>
              <a:t>    </a:t>
            </a:r>
            <a:r>
              <a:rPr lang="en-US" sz="3200" b="1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Ann-Marie Breaux</a:t>
            </a:r>
            <a:endParaRPr lang="en-US" sz="3200" b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A logo of a wolf with a city silhouette&#10;&#10;Description automatically generated">
            <a:extLst>
              <a:ext uri="{FF2B5EF4-FFF2-40B4-BE49-F238E27FC236}">
                <a16:creationId xmlns:a16="http://schemas.microsoft.com/office/drawing/2014/main" id="{B1EA7054-6CB4-F414-FA8D-538BEBB96B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7" y="172399"/>
            <a:ext cx="1652949" cy="18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4650-BDC1-6CFC-695F-008886B0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38"/>
            <a:ext cx="10515600" cy="1023710"/>
          </a:xfrm>
        </p:spPr>
        <p:txBody>
          <a:bodyPr/>
          <a:lstStyle/>
          <a:p>
            <a:r>
              <a:rPr lang="en-US">
                <a:cs typeface="Arial"/>
              </a:rPr>
              <a:t>Import vendor EDIFACT invoices via Data Import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9CA9-61A8-411D-E8FA-F222F635D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68"/>
            <a:ext cx="10515600" cy="50569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  <a:hlinkClick r:id="rId2"/>
              </a:rPr>
              <a:t>WOLFcon EDIFACT invoice job profile</a:t>
            </a:r>
            <a:endParaRPr lang="en-US">
              <a:cs typeface="Arial"/>
            </a:endParaRPr>
          </a:p>
          <a:p>
            <a:r>
              <a:rPr lang="en-US">
                <a:cs typeface="Arial"/>
                <a:hlinkClick r:id="rId3"/>
              </a:rPr>
              <a:t>Sample imported invoice</a:t>
            </a:r>
            <a:endParaRPr lang="en-US">
              <a:cs typeface="Arial"/>
            </a:endParaRPr>
          </a:p>
          <a:p>
            <a:r>
              <a:rPr lang="en-US">
                <a:cs typeface="Arial"/>
              </a:rPr>
              <a:t>EDIFACT file may contain one or more invoices</a:t>
            </a:r>
          </a:p>
          <a:p>
            <a:r>
              <a:rPr lang="en-US">
                <a:cs typeface="Arial"/>
              </a:rPr>
              <a:t>Invoice is created as Open (so it can be edited before approving)</a:t>
            </a:r>
          </a:p>
          <a:p>
            <a:r>
              <a:rPr lang="en-US">
                <a:cs typeface="Arial"/>
              </a:rPr>
              <a:t>Invoice lines can match on FOLIO POL or Vendor Reference Number</a:t>
            </a:r>
          </a:p>
          <a:p>
            <a:r>
              <a:rPr lang="en-US">
                <a:cs typeface="Arial"/>
              </a:rPr>
              <a:t>EDIFACT field mapping is more complex than MARC, so default profiles per vendor are included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C557A-E7CB-5886-95CD-8C02BF22F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216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/>
              <a:t>Export invoice &amp; voucher data as JSON or XML via S/FTP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FAEE5-D046-29DD-3A94-F88B18E5C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23456"/>
            <a:ext cx="3932237" cy="32455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All financial invoicing activity is summarized in a record called a voucher. This data is exported by “Batch group” which is identified in each invoice.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FOLIO can be configured to export voucher data to separate S/FTP locations. These files can also be downloaded directly from FOLIO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D597DB-C5F9-C66F-AE52-B319F0C33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87" y="1435325"/>
            <a:ext cx="6505815" cy="414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AD6ED4-6E94-3568-C1C4-56D4E9974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/>
              <a:t>Export invoice data to csv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1165A-39D0-F81F-F94C-93EFDBFC8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User can export invoice search results to a csv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User is able to specify what data points from the Invoice(s) and Invoice line(s) they would like exported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2288E196-BD13-1E13-761D-A43758C01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94" y="1621971"/>
            <a:ext cx="6422276" cy="409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BA53F3-C862-30DF-0ECC-5F297DF1A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4650-BDC1-6CFC-695F-008886B0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Coming Enhancements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9CA9-61A8-411D-E8FA-F222F635D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091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Data Import</a:t>
            </a:r>
          </a:p>
          <a:p>
            <a:pPr lvl="1"/>
            <a:r>
              <a:rPr lang="en-US"/>
              <a:t>Orchid CSP &amp; Poppy: Retrieve 20,000+ Organizations and map the appropriate one into imported orders (Thank you, NLA!)</a:t>
            </a:r>
          </a:p>
          <a:p>
            <a:pPr lvl="1"/>
            <a:r>
              <a:rPr lang="en-US"/>
              <a:t>Poppy: DI to create/update multiple holdings and items for 1 POL</a:t>
            </a:r>
          </a:p>
          <a:p>
            <a:pPr lvl="1"/>
            <a:r>
              <a:rPr lang="en-US"/>
              <a:t>Matching on closed POLs for updating Inventory records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Order export</a:t>
            </a:r>
          </a:p>
          <a:p>
            <a:pPr lvl="1"/>
            <a:r>
              <a:rPr lang="en-US">
                <a:hlinkClick r:id="rId2"/>
              </a:rPr>
              <a:t>Support order cancelation via EDIFACT order export</a:t>
            </a:r>
            <a:endParaRPr lang="en-US"/>
          </a:p>
          <a:p>
            <a:pPr lvl="1"/>
            <a:r>
              <a:rPr lang="en-US">
                <a:hlinkClick r:id="rId3"/>
              </a:rPr>
              <a:t>Support claiming integration via EDIFACT order export</a:t>
            </a:r>
            <a:endParaRPr lang="en-US"/>
          </a:p>
          <a:p>
            <a:endParaRPr lang="en-US"/>
          </a:p>
          <a:p>
            <a:endParaRPr lang="en-US" i="1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C557A-E7CB-5886-95CD-8C02BF22F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EE56E1-C9F7-2021-3340-AFB12D8718D2}"/>
              </a:ext>
            </a:extLst>
          </p:cNvPr>
          <p:cNvSpPr/>
          <p:nvPr/>
        </p:nvSpPr>
        <p:spPr>
          <a:xfrm>
            <a:off x="1891430" y="2004164"/>
            <a:ext cx="9043792" cy="21544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792B82-2542-4AA5-8905-740F5C98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07" y="2405289"/>
            <a:ext cx="10515600" cy="2398723"/>
          </a:xfrm>
        </p:spPr>
        <p:txBody>
          <a:bodyPr/>
          <a:lstStyle/>
          <a:p>
            <a:pPr algn="ctr"/>
            <a:r>
              <a:rPr lang="en-US" sz="4800" b="1">
                <a:solidFill>
                  <a:schemeClr val="accent6">
                    <a:lumMod val="90000"/>
                    <a:lumOff val="10000"/>
                  </a:schemeClr>
                </a:solidFill>
              </a:rPr>
              <a:t>Questions and Discussion</a:t>
            </a:r>
            <a:br>
              <a:rPr lang="en-US" sz="4800" b="1"/>
            </a:br>
            <a:r>
              <a:rPr lang="en-US" sz="3600">
                <a:hlinkClick r:id="rId2"/>
              </a:rPr>
              <a:t>Whiteboard</a:t>
            </a:r>
            <a:endParaRPr lang="en-US" sz="3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F92B4F-3715-CA39-E605-D0BC290A2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92B82-2542-4AA5-8905-740F5C98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10" y="586036"/>
            <a:ext cx="10515600" cy="750237"/>
          </a:xfrm>
        </p:spPr>
        <p:txBody>
          <a:bodyPr/>
          <a:lstStyle/>
          <a:p>
            <a:r>
              <a:rPr lang="en-US" b="1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0BBB4-D98F-4E81-B1CA-30052FD1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599" y="1312332"/>
            <a:ext cx="9870857" cy="46162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Orders</a:t>
            </a:r>
          </a:p>
          <a:p>
            <a:r>
              <a:rPr lang="en-US"/>
              <a:t>Invoices</a:t>
            </a:r>
          </a:p>
          <a:p>
            <a:r>
              <a:rPr lang="en-US"/>
              <a:t>Questions and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91A0E-8273-B824-DD24-2F9982977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92B82-2542-4AA5-8905-740F5C98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43" y="516838"/>
            <a:ext cx="10515600" cy="750237"/>
          </a:xfrm>
        </p:spPr>
        <p:txBody>
          <a:bodyPr/>
          <a:lstStyle/>
          <a:p>
            <a:r>
              <a:rPr lang="en-US" b="1"/>
              <a:t>FOLIO Order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0BBB4-D98F-4E81-B1CA-30052FD1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45" y="1267074"/>
            <a:ext cx="10818312" cy="46615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Order on vendor site, use </a:t>
            </a:r>
            <a:r>
              <a:rPr lang="en-US">
                <a:solidFill>
                  <a:srgbClr val="FFC000"/>
                </a:solidFill>
              </a:rPr>
              <a:t>API</a:t>
            </a:r>
            <a:r>
              <a:rPr lang="en-US"/>
              <a:t> to create orders in FOLIO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Order on vendor site, use </a:t>
            </a:r>
            <a:r>
              <a:rPr lang="en-US">
                <a:solidFill>
                  <a:srgbClr val="92D050"/>
                </a:solidFill>
              </a:rPr>
              <a:t>Data Import </a:t>
            </a:r>
            <a:r>
              <a:rPr lang="en-US"/>
              <a:t>to create orders in FOLIO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Select on vendor site, use </a:t>
            </a:r>
            <a:r>
              <a:rPr lang="en-US">
                <a:solidFill>
                  <a:srgbClr val="92D050"/>
                </a:solidFill>
              </a:rPr>
              <a:t>Data Import </a:t>
            </a:r>
            <a:r>
              <a:rPr lang="en-US"/>
              <a:t>to create pending orders in FOLIO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00B0F0"/>
                </a:solidFill>
              </a:rPr>
              <a:t>Export</a:t>
            </a:r>
            <a:r>
              <a:rPr lang="en-US"/>
              <a:t> EDIFACT orders from FOLIO to vendor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FF0000"/>
                </a:solidFill>
              </a:rPr>
              <a:t>Manually</a:t>
            </a:r>
            <a:r>
              <a:rPr lang="en-US"/>
              <a:t> create orders in FOLIO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00B0F0"/>
                </a:solidFill>
              </a:rPr>
              <a:t>Export</a:t>
            </a:r>
            <a:r>
              <a:rPr lang="en-US"/>
              <a:t> EDIFACT orders from FOLIO to vendor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91A0E-8273-B824-DD24-2F9982977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929F-9A64-8064-0E08-8C512EEA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“Import” Orders via API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ED45734E-B935-5C8F-D032-5B01DF8BF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2" y="1328737"/>
            <a:ext cx="6653479" cy="402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7A649-F244-C936-2D82-CE50C1373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FOLIO edge-orders module allows third party systems to authenticate using an </a:t>
            </a:r>
            <a:r>
              <a:rPr lang="en-US" err="1"/>
              <a:t>api</a:t>
            </a:r>
            <a:r>
              <a:rPr lang="en-US"/>
              <a:t> key, submit a payload of data and have it routed to an internal module for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 this case XML data is routed to mod-GOBI where it is converted to JSON and sent to mod-orders. Responses are sent back out to third party GOBI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E9185-D9D8-2196-D1ED-E3B0EC5AD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4650-BDC1-6CFC-695F-008886B0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72"/>
            <a:ext cx="10021584" cy="1023710"/>
          </a:xfrm>
        </p:spPr>
        <p:txBody>
          <a:bodyPr/>
          <a:lstStyle/>
          <a:p>
            <a:r>
              <a:rPr lang="en-US">
                <a:cs typeface="Arial"/>
              </a:rPr>
              <a:t>Order or Select on vendor site, use Data Import to create orders in FOLIO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9CA9-61A8-411D-E8FA-F222F635D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980"/>
            <a:ext cx="10515600" cy="48974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  <a:hlinkClick r:id="rId2"/>
              </a:rPr>
              <a:t>Job profile in Orchid </a:t>
            </a:r>
            <a:r>
              <a:rPr lang="en-US" err="1">
                <a:cs typeface="Arial"/>
                <a:hlinkClick r:id="rId2"/>
              </a:rPr>
              <a:t>Bugfest</a:t>
            </a:r>
            <a:endParaRPr lang="en-US">
              <a:cs typeface="Arial"/>
            </a:endParaRPr>
          </a:p>
          <a:p>
            <a:r>
              <a:rPr lang="en-US">
                <a:cs typeface="Arial"/>
                <a:hlinkClick r:id="rId3"/>
              </a:rPr>
              <a:t>Completed import</a:t>
            </a:r>
            <a:endParaRPr lang="en-US">
              <a:cs typeface="Arial"/>
            </a:endParaRPr>
          </a:p>
          <a:p>
            <a:r>
              <a:rPr lang="en-US">
                <a:cs typeface="Arial"/>
              </a:rPr>
              <a:t>9xx and default data mapped to create orders, holdings, and items</a:t>
            </a:r>
          </a:p>
          <a:p>
            <a:r>
              <a:rPr lang="en-US">
                <a:cs typeface="Arial"/>
              </a:rPr>
              <a:t>Can override the default setting for number of POLs on a PO</a:t>
            </a:r>
          </a:p>
          <a:p>
            <a:r>
              <a:rPr lang="en-US">
                <a:cs typeface="Arial"/>
              </a:rPr>
              <a:t>Can create the FOLIO order as</a:t>
            </a:r>
          </a:p>
          <a:p>
            <a:pPr lvl="1"/>
            <a:r>
              <a:rPr lang="en-US">
                <a:cs typeface="Arial"/>
              </a:rPr>
              <a:t>Open (for orders placed on the vendor site)</a:t>
            </a:r>
          </a:p>
          <a:p>
            <a:pPr lvl="1"/>
            <a:r>
              <a:rPr lang="en-US">
                <a:cs typeface="Arial"/>
              </a:rPr>
              <a:t>Pending (for selections downloaded from the vendor site, but not yet ordered)</a:t>
            </a:r>
          </a:p>
          <a:p>
            <a:endParaRPr lang="en-US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C557A-E7CB-5886-95CD-8C02BF22F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929F-9A64-8064-0E08-8C512EEA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EDIFACT Orders export to Vendor via FTP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45734E-B935-5C8F-D032-5B01DF8BF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712" y="1328737"/>
            <a:ext cx="6653479" cy="402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7A649-F244-C936-2D82-CE50C1373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 each vendor multiple export configurations can be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Exports can be run manually or on a set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Orders are collected and exported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Orders can be re-exported if desired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EDI exports can be downloaded, re-sent to FTP, or re-run to collect new orders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69433-81C8-26CA-4566-6D024D19B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92B82-2542-4AA5-8905-740F5C98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76" y="425169"/>
            <a:ext cx="10515600" cy="750237"/>
          </a:xfrm>
        </p:spPr>
        <p:txBody>
          <a:bodyPr/>
          <a:lstStyle/>
          <a:p>
            <a:r>
              <a:rPr lang="en-US" b="1"/>
              <a:t>FOLIO Invoice and Voucher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0BBB4-D98F-4E81-B1CA-30052FD1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45" y="1303866"/>
            <a:ext cx="10818312" cy="46247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FF0000"/>
                </a:solidFill>
              </a:rPr>
              <a:t>Manually</a:t>
            </a:r>
            <a:r>
              <a:rPr lang="en-US"/>
              <a:t> key invoices into FOLIO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Create FOLIO invoices automatically from a FOLIO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92D050"/>
                </a:solidFill>
              </a:rPr>
              <a:t>Import</a:t>
            </a:r>
            <a:r>
              <a:rPr lang="en-US"/>
              <a:t> vendor EDIFACT invoices via Data Import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00B0F0"/>
                </a:solidFill>
              </a:rPr>
              <a:t>Export</a:t>
            </a:r>
            <a:r>
              <a:rPr lang="en-US"/>
              <a:t> FOLIO invoice/voucher data as JSON or XML to S/FTP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00B0F0"/>
                </a:solidFill>
              </a:rPr>
              <a:t>Export</a:t>
            </a:r>
            <a:r>
              <a:rPr lang="en-US"/>
              <a:t> FOLIO invoices as CSV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91A0E-8273-B824-DD24-2F9982977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4650-BDC1-6CFC-695F-008886B0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Manually key invoices into FOLIO</a:t>
            </a:r>
            <a:endParaRPr lang="en-US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61EB1DC-7875-41FC-AAF2-DB83E5F9B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9" y="1631950"/>
            <a:ext cx="822368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6C557A-E7CB-5886-95CD-8C02BF22F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6529388"/>
            <a:ext cx="1114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0D00-04E1-9179-C7A2-7D0953F0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</p:spPr>
        <p:txBody>
          <a:bodyPr anchor="t">
            <a:normAutofit/>
          </a:bodyPr>
          <a:lstStyle/>
          <a:p>
            <a:r>
              <a:rPr lang="en-US"/>
              <a:t>Create invoices automatically from a FOLIO order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E04E5A-2130-1919-2FB8-3F78C6C32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3993107" cy="4535450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/>
            <a:r>
              <a:rPr lang="en-US" sz="1800"/>
              <a:t>Improve the usability and efficiency of acquisitions invoicing workflows. Particularly for large multiline orders</a:t>
            </a:r>
          </a:p>
          <a:p>
            <a:pPr marL="285750" indent="-285750"/>
            <a:r>
              <a:rPr lang="en-US" sz="1800"/>
              <a:t>This workflow also allows users to adjust the sequence of invoice lines as needed.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25EDBED-38B8-3E5A-C208-DB37677188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3697" y="1909864"/>
            <a:ext cx="5974408" cy="397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7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lioppttheme">
  <a:themeElements>
    <a:clrScheme name="FOLIO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FF674C"/>
      </a:accent1>
      <a:accent2>
        <a:srgbClr val="5D6883"/>
      </a:accent2>
      <a:accent3>
        <a:srgbClr val="4C7EA5"/>
      </a:accent3>
      <a:accent4>
        <a:srgbClr val="9383A0"/>
      </a:accent4>
      <a:accent5>
        <a:srgbClr val="2B303C"/>
      </a:accent5>
      <a:accent6>
        <a:srgbClr val="002F56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lioppttheme" id="{AC6FA9B4-9FD7-49D2-AE6F-9351D550E33C}" vid="{4C79850D-2A8C-4258-B86A-F57570D7F7BD}"/>
    </a:ext>
  </a:extLst>
</a:theme>
</file>

<file path=ppt/theme/theme2.xml><?xml version="1.0" encoding="utf-8"?>
<a:theme xmlns:a="http://schemas.openxmlformats.org/drawingml/2006/main" name="2_FOLIO - Cover">
  <a:themeElements>
    <a:clrScheme name="FOLIO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FF674C"/>
      </a:accent1>
      <a:accent2>
        <a:srgbClr val="5D6883"/>
      </a:accent2>
      <a:accent3>
        <a:srgbClr val="4C7EA5"/>
      </a:accent3>
      <a:accent4>
        <a:srgbClr val="9383A0"/>
      </a:accent4>
      <a:accent5>
        <a:srgbClr val="2B303C"/>
      </a:accent5>
      <a:accent6>
        <a:srgbClr val="002F56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FOLIO - Body">
  <a:themeElements>
    <a:clrScheme name="FOLIO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FF674C"/>
      </a:accent1>
      <a:accent2>
        <a:srgbClr val="5D6883"/>
      </a:accent2>
      <a:accent3>
        <a:srgbClr val="4C7EA5"/>
      </a:accent3>
      <a:accent4>
        <a:srgbClr val="9383A0"/>
      </a:accent4>
      <a:accent5>
        <a:srgbClr val="2B303C"/>
      </a:accent5>
      <a:accent6>
        <a:srgbClr val="002F56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1_FOLIO - Body">
  <a:themeElements>
    <a:clrScheme name="FOLIO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FF674C"/>
      </a:accent1>
      <a:accent2>
        <a:srgbClr val="5D6883"/>
      </a:accent2>
      <a:accent3>
        <a:srgbClr val="4C7EA5"/>
      </a:accent3>
      <a:accent4>
        <a:srgbClr val="9383A0"/>
      </a:accent4>
      <a:accent5>
        <a:srgbClr val="2B303C"/>
      </a:accent5>
      <a:accent6>
        <a:srgbClr val="002F56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5.xml><?xml version="1.0" encoding="utf-8"?>
<a:theme xmlns:a="http://schemas.openxmlformats.org/drawingml/2006/main" name="2_FOLIO - Body">
  <a:themeElements>
    <a:clrScheme name="FOLIO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FF674C"/>
      </a:accent1>
      <a:accent2>
        <a:srgbClr val="5D6883"/>
      </a:accent2>
      <a:accent3>
        <a:srgbClr val="4C7EA5"/>
      </a:accent3>
      <a:accent4>
        <a:srgbClr val="9383A0"/>
      </a:accent4>
      <a:accent5>
        <a:srgbClr val="2B303C"/>
      </a:accent5>
      <a:accent6>
        <a:srgbClr val="002F56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6.xml><?xml version="1.0" encoding="utf-8"?>
<a:theme xmlns:a="http://schemas.openxmlformats.org/drawingml/2006/main" name="3_FOLIO - Body">
  <a:themeElements>
    <a:clrScheme name="FOLIO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FF674C"/>
      </a:accent1>
      <a:accent2>
        <a:srgbClr val="5D6883"/>
      </a:accent2>
      <a:accent3>
        <a:srgbClr val="4C7EA5"/>
      </a:accent3>
      <a:accent4>
        <a:srgbClr val="9383A0"/>
      </a:accent4>
      <a:accent5>
        <a:srgbClr val="2B303C"/>
      </a:accent5>
      <a:accent6>
        <a:srgbClr val="002F56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Folioppttheme</Template>
  <TotalTime>0</TotalTime>
  <Words>678</Words>
  <Application>Microsoft Office PowerPoint</Application>
  <PresentationFormat>Widescreen</PresentationFormat>
  <Paragraphs>79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Folioppttheme</vt:lpstr>
      <vt:lpstr>2_FOLIO - Cover</vt:lpstr>
      <vt:lpstr>FOLIO - Body</vt:lpstr>
      <vt:lpstr>1_FOLIO - Body</vt:lpstr>
      <vt:lpstr>2_FOLIO - Body</vt:lpstr>
      <vt:lpstr>3_FOLIO - Body</vt:lpstr>
      <vt:lpstr>  August 22, 2023</vt:lpstr>
      <vt:lpstr>Agenda</vt:lpstr>
      <vt:lpstr>FOLIO Order Options</vt:lpstr>
      <vt:lpstr>“Import” Orders via API</vt:lpstr>
      <vt:lpstr>Order or Select on vendor site, use Data Import to create orders in FOLIO </vt:lpstr>
      <vt:lpstr>EDIFACT Orders export to Vendor via FTP</vt:lpstr>
      <vt:lpstr>FOLIO Invoice and Voucher Options</vt:lpstr>
      <vt:lpstr>Manually key invoices into FOLIO</vt:lpstr>
      <vt:lpstr>Create invoices automatically from a FOLIO order</vt:lpstr>
      <vt:lpstr>Import vendor EDIFACT invoices via Data Import</vt:lpstr>
      <vt:lpstr>Export invoice &amp; voucher data as JSON or XML via S/FTP</vt:lpstr>
      <vt:lpstr>Export invoice data to csv</vt:lpstr>
      <vt:lpstr>Coming Enhancements</vt:lpstr>
      <vt:lpstr>Questions and Discussion Whiteboard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22, 2023</dc:title>
  <dc:creator>Ryan Taylor</dc:creator>
  <cp:lastModifiedBy>McMillan, Heather D</cp:lastModifiedBy>
  <cp:revision>2</cp:revision>
  <dcterms:created xsi:type="dcterms:W3CDTF">2023-08-15T20:46:46Z</dcterms:created>
  <dcterms:modified xsi:type="dcterms:W3CDTF">2023-08-28T18:09:56Z</dcterms:modified>
</cp:coreProperties>
</file>