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3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4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  <p:sldMasterId id="2147483737" r:id="rId2"/>
    <p:sldMasterId id="2147483689" r:id="rId3"/>
    <p:sldMasterId id="2147483760" r:id="rId4"/>
    <p:sldMasterId id="2147483810" r:id="rId5"/>
  </p:sldMasterIdLst>
  <p:handoutMasterIdLst>
    <p:handoutMasterId r:id="rId20"/>
  </p:handoutMasterIdLst>
  <p:sldIdLst>
    <p:sldId id="300" r:id="rId6"/>
    <p:sldId id="304" r:id="rId7"/>
    <p:sldId id="323" r:id="rId8"/>
    <p:sldId id="312" r:id="rId9"/>
    <p:sldId id="324" r:id="rId10"/>
    <p:sldId id="313" r:id="rId11"/>
    <p:sldId id="314" r:id="rId12"/>
    <p:sldId id="317" r:id="rId13"/>
    <p:sldId id="318" r:id="rId14"/>
    <p:sldId id="319" r:id="rId15"/>
    <p:sldId id="321" r:id="rId16"/>
    <p:sldId id="320" r:id="rId17"/>
    <p:sldId id="322" r:id="rId18"/>
    <p:sldId id="29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B13F85-31B3-EB45-8078-6EA2B90DE8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43E132-A012-2248-84CC-0ED54693E7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7E950-8097-9B42-8D09-0AAB2878A622}" type="datetimeFigureOut">
              <a:rPr lang="en-US" smtClean="0"/>
              <a:t>7/29/20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3E8FA3-9905-F14C-A68B-C1A3D1C9AC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71133D-DEC0-FC4F-8BA3-4AD9BBCBD3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D070A-208A-6C42-B828-A918F960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57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4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4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9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3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2814"/>
            <a:ext cx="10515600" cy="648127"/>
          </a:xfrm>
        </p:spPr>
        <p:txBody>
          <a:bodyPr anchor="b"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557758"/>
            <a:ext cx="10514012" cy="426308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891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62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8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533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557193"/>
            <a:ext cx="5157787" cy="697509"/>
          </a:xfr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557193"/>
            <a:ext cx="5183188" cy="697509"/>
          </a:xfr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2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911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870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2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022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10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085"/>
            <a:ext cx="10515600" cy="648127"/>
          </a:xfrm>
        </p:spPr>
        <p:txBody>
          <a:bodyPr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637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769CA28-D38E-4EB8-9788-73C99C51C4DC}"/>
              </a:ext>
            </a:extLst>
          </p:cNvPr>
          <p:cNvSpPr/>
          <p:nvPr userDrawn="1"/>
        </p:nvSpPr>
        <p:spPr>
          <a:xfrm>
            <a:off x="0" y="0"/>
            <a:ext cx="12192000" cy="21756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13545"/>
            <a:ext cx="10363200" cy="756005"/>
          </a:xfrm>
        </p:spPr>
        <p:txBody>
          <a:bodyPr anchor="t" anchorCtr="0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69550"/>
            <a:ext cx="10363200" cy="760868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668826"/>
            <a:ext cx="10363200" cy="1125537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898BF7-599A-422F-8CEF-D10B19349A5E}"/>
              </a:ext>
            </a:extLst>
          </p:cNvPr>
          <p:cNvSpPr/>
          <p:nvPr userDrawn="1"/>
        </p:nvSpPr>
        <p:spPr>
          <a:xfrm>
            <a:off x="0" y="2167759"/>
            <a:ext cx="12192000" cy="1231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3883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373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07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71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769CA28-D38E-4EB8-9788-73C99C51C4DC}"/>
              </a:ext>
            </a:extLst>
          </p:cNvPr>
          <p:cNvSpPr/>
          <p:nvPr userDrawn="1"/>
        </p:nvSpPr>
        <p:spPr>
          <a:xfrm>
            <a:off x="0" y="0"/>
            <a:ext cx="12192000" cy="21756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13545"/>
            <a:ext cx="10363200" cy="756005"/>
          </a:xfrm>
        </p:spPr>
        <p:txBody>
          <a:bodyPr anchor="t" anchorCtr="0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69550"/>
            <a:ext cx="10363200" cy="760868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668826"/>
            <a:ext cx="10363200" cy="1125537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898BF7-599A-422F-8CEF-D10B19349A5E}"/>
              </a:ext>
            </a:extLst>
          </p:cNvPr>
          <p:cNvSpPr/>
          <p:nvPr userDrawn="1"/>
        </p:nvSpPr>
        <p:spPr>
          <a:xfrm>
            <a:off x="0" y="2167759"/>
            <a:ext cx="12192000" cy="1231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530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633583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735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384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3E73EC-D7A0-4D1A-936F-3B005EFB82A2}"/>
              </a:ext>
            </a:extLst>
          </p:cNvPr>
          <p:cNvSpPr/>
          <p:nvPr userDrawn="1"/>
        </p:nvSpPr>
        <p:spPr>
          <a:xfrm>
            <a:off x="-1" y="0"/>
            <a:ext cx="4477207" cy="6501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6703C-EE4A-4EC7-91D6-36BC26A5336D}"/>
              </a:ext>
            </a:extLst>
          </p:cNvPr>
          <p:cNvSpPr/>
          <p:nvPr userDrawn="1"/>
        </p:nvSpPr>
        <p:spPr>
          <a:xfrm>
            <a:off x="4477207" y="0"/>
            <a:ext cx="155448" cy="6501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57" y="2916936"/>
            <a:ext cx="3787076" cy="1600200"/>
          </a:xfrm>
        </p:spPr>
        <p:txBody>
          <a:bodyPr anchor="t"/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2011805"/>
          </a:xfrm>
        </p:spPr>
        <p:txBody>
          <a:bodyPr anchor="b"/>
          <a:lstStyle>
            <a:lvl1pPr marL="0" indent="0">
              <a:buNone/>
              <a:defRPr sz="4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83188" y="3250692"/>
            <a:ext cx="6172200" cy="12664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presenter info</a:t>
            </a:r>
          </a:p>
        </p:txBody>
      </p:sp>
    </p:spTree>
    <p:extLst>
      <p:ext uri="{BB962C8B-B14F-4D97-AF65-F5344CB8AC3E}">
        <p14:creationId xmlns:p14="http://schemas.microsoft.com/office/powerpoint/2010/main" val="85179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1D58ADF-4A8D-4C91-902C-BFFA6132E8F9}"/>
              </a:ext>
            </a:extLst>
          </p:cNvPr>
          <p:cNvSpPr/>
          <p:nvPr userDrawn="1"/>
        </p:nvSpPr>
        <p:spPr>
          <a:xfrm>
            <a:off x="5306471" y="0"/>
            <a:ext cx="6885529" cy="6498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977030"/>
            <a:ext cx="5817296" cy="50062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8FE7DD-2D6D-4F9A-B043-6FD0B1680AD8}"/>
              </a:ext>
            </a:extLst>
          </p:cNvPr>
          <p:cNvSpPr/>
          <p:nvPr userDrawn="1"/>
        </p:nvSpPr>
        <p:spPr>
          <a:xfrm>
            <a:off x="5189664" y="0"/>
            <a:ext cx="128016" cy="649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107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8FE7DD-2D6D-4F9A-B043-6FD0B1680AD8}"/>
              </a:ext>
            </a:extLst>
          </p:cNvPr>
          <p:cNvSpPr/>
          <p:nvPr userDrawn="1"/>
        </p:nvSpPr>
        <p:spPr>
          <a:xfrm>
            <a:off x="5189664" y="0"/>
            <a:ext cx="7002336" cy="649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147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173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633583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601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307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7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5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72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557193"/>
            <a:ext cx="5157787" cy="697509"/>
          </a:xfr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557193"/>
            <a:ext cx="5183188" cy="697509"/>
          </a:xfr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8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95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650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5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487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3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279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085"/>
            <a:ext cx="10515600" cy="648127"/>
          </a:xfrm>
        </p:spPr>
        <p:txBody>
          <a:bodyPr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684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4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31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0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13545"/>
            <a:ext cx="10363200" cy="756005"/>
          </a:xfrm>
        </p:spPr>
        <p:txBody>
          <a:bodyPr anchor="t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69550"/>
            <a:ext cx="10363200" cy="760868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668826"/>
            <a:ext cx="10363200" cy="1125537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259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633583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45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23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4347575" cy="1325563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977030"/>
            <a:ext cx="5817296" cy="50062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432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11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12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3E73EC-D7A0-4D1A-936F-3B005EFB82A2}"/>
              </a:ext>
            </a:extLst>
          </p:cNvPr>
          <p:cNvSpPr/>
          <p:nvPr userDrawn="1"/>
        </p:nvSpPr>
        <p:spPr>
          <a:xfrm>
            <a:off x="-1" y="0"/>
            <a:ext cx="4477207" cy="6501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6703C-EE4A-4EC7-91D6-36BC26A5336D}"/>
              </a:ext>
            </a:extLst>
          </p:cNvPr>
          <p:cNvSpPr/>
          <p:nvPr userDrawn="1"/>
        </p:nvSpPr>
        <p:spPr>
          <a:xfrm>
            <a:off x="4477207" y="0"/>
            <a:ext cx="155448" cy="6501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57" y="2916936"/>
            <a:ext cx="3787076" cy="1600200"/>
          </a:xfrm>
        </p:spPr>
        <p:txBody>
          <a:bodyPr anchor="t"/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2011805"/>
          </a:xfrm>
        </p:spPr>
        <p:txBody>
          <a:bodyPr anchor="b"/>
          <a:lstStyle>
            <a:lvl1pPr marL="0" indent="0">
              <a:buNone/>
              <a:defRPr sz="4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83188" y="3250692"/>
            <a:ext cx="6172200" cy="12664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presenter info</a:t>
            </a:r>
          </a:p>
        </p:txBody>
      </p:sp>
    </p:spTree>
    <p:extLst>
      <p:ext uri="{BB962C8B-B14F-4D97-AF65-F5344CB8AC3E}">
        <p14:creationId xmlns:p14="http://schemas.microsoft.com/office/powerpoint/2010/main" val="74364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8309"/>
            <a:ext cx="4347575" cy="1325563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1068309"/>
            <a:ext cx="5817295" cy="4351338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73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517044"/>
            <a:ext cx="10515600" cy="199755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966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517045"/>
            <a:ext cx="10515600" cy="199755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2879934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511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3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48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557193"/>
            <a:ext cx="5157787" cy="697509"/>
          </a:xfrm>
          <a:solidFill>
            <a:schemeClr val="accent1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557193"/>
            <a:ext cx="5183188" cy="697509"/>
          </a:xfrm>
          <a:solidFill>
            <a:schemeClr val="accent1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627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062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0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1D58ADF-4A8D-4C91-902C-BFFA6132E8F9}"/>
              </a:ext>
            </a:extLst>
          </p:cNvPr>
          <p:cNvSpPr/>
          <p:nvPr userDrawn="1"/>
        </p:nvSpPr>
        <p:spPr>
          <a:xfrm>
            <a:off x="5306471" y="0"/>
            <a:ext cx="6885529" cy="64980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977030"/>
            <a:ext cx="5817296" cy="50062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8FE7DD-2D6D-4F9A-B043-6FD0B1680AD8}"/>
              </a:ext>
            </a:extLst>
          </p:cNvPr>
          <p:cNvSpPr/>
          <p:nvPr userDrawn="1"/>
        </p:nvSpPr>
        <p:spPr>
          <a:xfrm>
            <a:off x="5189664" y="0"/>
            <a:ext cx="128016" cy="649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327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B3258F2-214E-40A4-BE8F-86DE7131B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30"/>
          <a:stretch/>
        </p:blipFill>
        <p:spPr>
          <a:xfrm>
            <a:off x="504" y="0"/>
            <a:ext cx="12190992" cy="21273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932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611AFB0-5537-450A-9C6B-43D5A79AB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30"/>
          <a:stretch/>
        </p:blipFill>
        <p:spPr>
          <a:xfrm>
            <a:off x="504" y="0"/>
            <a:ext cx="12190992" cy="21273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478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1AB4CA4-112A-4638-92E4-1F4E54A58F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30"/>
          <a:stretch/>
        </p:blipFill>
        <p:spPr>
          <a:xfrm>
            <a:off x="504" y="0"/>
            <a:ext cx="12190992" cy="21273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70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B3258F2-214E-40A4-BE8F-86DE7131B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01" b="135"/>
          <a:stretch/>
        </p:blipFill>
        <p:spPr>
          <a:xfrm>
            <a:off x="504" y="2609731"/>
            <a:ext cx="12190992" cy="38733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9731"/>
            <a:ext cx="10515600" cy="891963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3569853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7DE4F8-CE4A-45B7-A70B-910C915ADB2E}"/>
              </a:ext>
            </a:extLst>
          </p:cNvPr>
          <p:cNvSpPr/>
          <p:nvPr userDrawn="1"/>
        </p:nvSpPr>
        <p:spPr>
          <a:xfrm>
            <a:off x="0" y="2267712"/>
            <a:ext cx="12192000" cy="2194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0855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79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2814"/>
            <a:ext cx="10515600" cy="648127"/>
          </a:xfrm>
        </p:spPr>
        <p:txBody>
          <a:bodyPr anchor="b"/>
          <a:lstStyle>
            <a:lvl1pPr algn="ctr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557758"/>
            <a:ext cx="10514012" cy="426308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495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085"/>
            <a:ext cx="10515600" cy="648127"/>
          </a:xfrm>
        </p:spPr>
        <p:txBody>
          <a:bodyPr/>
          <a:lstStyle>
            <a:lvl1pPr algn="ctr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596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4354157" cy="1990799"/>
          </a:xfrm>
        </p:spPr>
        <p:txBody>
          <a:bodyPr anchor="b"/>
          <a:lstStyle>
            <a:lvl1pPr algn="ctr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589322"/>
            <a:ext cx="4353500" cy="177828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118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7115827" cy="1990799"/>
          </a:xfrm>
        </p:spPr>
        <p:txBody>
          <a:bodyPr anchor="b"/>
          <a:lstStyle>
            <a:lvl1pPr algn="ctr">
              <a:defRPr sz="36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6" y="2589322"/>
            <a:ext cx="7114753" cy="177828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06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3578" y="171483"/>
            <a:ext cx="6180221" cy="1325563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578" y="1631981"/>
            <a:ext cx="6180221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785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8FE7DD-2D6D-4F9A-B043-6FD0B1680AD8}"/>
              </a:ext>
            </a:extLst>
          </p:cNvPr>
          <p:cNvSpPr/>
          <p:nvPr userDrawn="1"/>
        </p:nvSpPr>
        <p:spPr>
          <a:xfrm>
            <a:off x="5189664" y="0"/>
            <a:ext cx="7002336" cy="649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661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17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318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34506"/>
            <a:ext cx="10363200" cy="647428"/>
          </a:xfrm>
        </p:spPr>
        <p:txBody>
          <a:bodyPr anchor="t" anchorCtr="0"/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1" y="2541645"/>
            <a:ext cx="10363199" cy="457200"/>
          </a:xfrm>
        </p:spPr>
        <p:txBody>
          <a:bodyPr/>
          <a:lstStyle>
            <a:lvl1pPr marL="0" indent="0" algn="ctr">
              <a:buNone/>
              <a:defRPr sz="20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Name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4719022" y="4881254"/>
            <a:ext cx="4460839" cy="457200"/>
          </a:xfrm>
        </p:spPr>
        <p:txBody>
          <a:bodyPr/>
          <a:lstStyle>
            <a:lvl1pPr marL="0" indent="0" algn="l">
              <a:buNone/>
              <a:defRPr sz="20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Phone Number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4719022" y="4070497"/>
            <a:ext cx="4460839" cy="457200"/>
          </a:xfrm>
        </p:spPr>
        <p:txBody>
          <a:bodyPr/>
          <a:lstStyle>
            <a:lvl1pPr marL="0" indent="0" algn="l">
              <a:buNone/>
              <a:defRPr sz="20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Email</a:t>
            </a:r>
          </a:p>
        </p:txBody>
      </p:sp>
    </p:spTree>
    <p:extLst>
      <p:ext uri="{BB962C8B-B14F-4D97-AF65-F5344CB8AC3E}">
        <p14:creationId xmlns:p14="http://schemas.microsoft.com/office/powerpoint/2010/main" val="133143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97220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1886331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029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637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115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785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EF9A21-41E7-449A-9BC0-F2305DE210AF}"/>
              </a:ext>
            </a:extLst>
          </p:cNvPr>
          <p:cNvSpPr/>
          <p:nvPr userDrawn="1"/>
        </p:nvSpPr>
        <p:spPr>
          <a:xfrm>
            <a:off x="0" y="1602658"/>
            <a:ext cx="12192000" cy="48866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4941"/>
            <a:ext cx="10515600" cy="3928377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393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7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3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359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68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B47FB7-150D-4631-8F2D-BDC00A5054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03"/>
          <a:stretch/>
        </p:blipFill>
        <p:spPr>
          <a:xfrm>
            <a:off x="504" y="0"/>
            <a:ext cx="12190992" cy="19343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557193"/>
            <a:ext cx="5157787" cy="697509"/>
          </a:xfr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2000" b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557193"/>
            <a:ext cx="5183188" cy="697509"/>
          </a:xfr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2000" b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9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195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71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4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35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2814"/>
            <a:ext cx="10515600" cy="648127"/>
          </a:xfrm>
        </p:spPr>
        <p:txBody>
          <a:bodyPr anchor="b"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557758"/>
            <a:ext cx="10514012" cy="426308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209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123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636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97220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1886331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519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354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38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687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16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EF9A21-41E7-449A-9BC0-F2305DE210AF}"/>
              </a:ext>
            </a:extLst>
          </p:cNvPr>
          <p:cNvSpPr/>
          <p:nvPr userDrawn="1"/>
        </p:nvSpPr>
        <p:spPr>
          <a:xfrm>
            <a:off x="0" y="1602658"/>
            <a:ext cx="12192000" cy="4886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4941"/>
            <a:ext cx="10515600" cy="3928377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79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2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2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90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C12A307-8381-4716-A7F6-F8E6A40892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03"/>
          <a:stretch/>
        </p:blipFill>
        <p:spPr>
          <a:xfrm>
            <a:off x="504" y="0"/>
            <a:ext cx="12190992" cy="19343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557193"/>
            <a:ext cx="5157787" cy="697509"/>
          </a:xfr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557193"/>
            <a:ext cx="5183188" cy="697509"/>
          </a:xfr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2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219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396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33" Type="http://schemas.openxmlformats.org/officeDocument/2006/relationships/image" Target="../media/image4.png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29" Type="http://schemas.openxmlformats.org/officeDocument/2006/relationships/slideLayout" Target="../slideLayouts/slideLayout71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31" Type="http://schemas.openxmlformats.org/officeDocument/2006/relationships/theme" Target="../theme/theme3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slideLayout" Target="../slideLayouts/slideLayout69.xml"/><Relationship Id="rId30" Type="http://schemas.openxmlformats.org/officeDocument/2006/relationships/slideLayout" Target="../slideLayouts/slideLayout72.xml"/><Relationship Id="rId8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74.xml"/><Relationship Id="rId16" Type="http://schemas.openxmlformats.org/officeDocument/2006/relationships/slideLayout" Target="../slideLayouts/slideLayout88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2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90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slideLayout" Target="../slideLayouts/slideLayout10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B481B5-3953-4701-A26C-F75C0B24C544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0"/>
            <a:ext cx="12190992" cy="64917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27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830" r:id="rId5"/>
    <p:sldLayoutId id="2147483722" r:id="rId6"/>
    <p:sldLayoutId id="2147483827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  <p:sldLayoutId id="2147483733" r:id="rId18"/>
    <p:sldLayoutId id="2147483734" r:id="rId19"/>
    <p:sldLayoutId id="2147483735" r:id="rId20"/>
    <p:sldLayoutId id="2147483736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B481B5-3953-4701-A26C-F75C0B24C544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0"/>
            <a:ext cx="12190992" cy="64917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84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831" r:id="rId5"/>
    <p:sldLayoutId id="2147483742" r:id="rId6"/>
    <p:sldLayoutId id="2147483828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  <p:sldLayoutId id="2147483754" r:id="rId19"/>
    <p:sldLayoutId id="2147483755" r:id="rId20"/>
    <p:sldLayoutId id="2147483756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C82704D8-5CED-4810-ABA5-5412AC9DE367}"/>
              </a:ext>
            </a:extLst>
          </p:cNvPr>
          <p:cNvGrpSpPr/>
          <p:nvPr userDrawn="1"/>
        </p:nvGrpSpPr>
        <p:grpSpPr>
          <a:xfrm>
            <a:off x="10896298" y="0"/>
            <a:ext cx="872029" cy="1115568"/>
            <a:chOff x="9180576" y="-375398"/>
            <a:chExt cx="1344168" cy="171956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6760F87-1734-4060-A3BA-B038008FEDB0}"/>
                </a:ext>
              </a:extLst>
            </p:cNvPr>
            <p:cNvSpPr/>
            <p:nvPr/>
          </p:nvSpPr>
          <p:spPr>
            <a:xfrm>
              <a:off x="9180576" y="-375398"/>
              <a:ext cx="1344168" cy="17195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AD9EB8F-9FCD-463C-AB78-5AFC30D8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0856" y="195757"/>
              <a:ext cx="1103607" cy="952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22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  <p:sldLayoutId id="2147483758" r:id="rId19"/>
    <p:sldLayoutId id="2147483759" r:id="rId20"/>
    <p:sldLayoutId id="2147483826" r:id="rId21"/>
    <p:sldLayoutId id="2147483708" r:id="rId22"/>
    <p:sldLayoutId id="2147483709" r:id="rId23"/>
    <p:sldLayoutId id="2147483710" r:id="rId24"/>
    <p:sldLayoutId id="2147483711" r:id="rId25"/>
    <p:sldLayoutId id="2147483712" r:id="rId26"/>
    <p:sldLayoutId id="2147483713" r:id="rId27"/>
    <p:sldLayoutId id="2147483714" r:id="rId28"/>
    <p:sldLayoutId id="2147483715" r:id="rId29"/>
    <p:sldLayoutId id="2147483716" r:id="rId3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5642700-312A-4B74-980D-99857A0475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39"/>
          <a:stretch/>
        </p:blipFill>
        <p:spPr>
          <a:xfrm>
            <a:off x="504" y="1"/>
            <a:ext cx="12190992" cy="14970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97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6" r:id="rId3"/>
    <p:sldLayoutId id="2147483767" r:id="rId4"/>
    <p:sldLayoutId id="2147483804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81" r:id="rId13"/>
    <p:sldLayoutId id="2147483782" r:id="rId14"/>
    <p:sldLayoutId id="2147483788" r:id="rId15"/>
    <p:sldLayoutId id="214748380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09D6C3-247B-400F-8BB9-C385B2383E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39"/>
          <a:stretch/>
        </p:blipFill>
        <p:spPr>
          <a:xfrm>
            <a:off x="504" y="1"/>
            <a:ext cx="12190992" cy="14970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11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4C304DB-EB7D-418A-A5DB-87E2EDDDF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FOLIO Information Plan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4078076-3E68-4432-8B5A-A60F88DC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Marcia Borensztajn</a:t>
            </a:r>
          </a:p>
          <a:p>
            <a:r>
              <a:rPr lang="en-US"/>
              <a:t>July 29, </a:t>
            </a:r>
            <a:r>
              <a:rPr lang="en-US" dirty="0"/>
              <a:t>2020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BF1FE90-439B-4919-A878-3DD4C59B8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47" y="528890"/>
            <a:ext cx="3523793" cy="178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09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4B4DB-8509-074E-A1B9-17F521725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084" y="226588"/>
            <a:ext cx="5817296" cy="6258160"/>
          </a:xfrm>
        </p:spPr>
        <p:txBody>
          <a:bodyPr/>
          <a:lstStyle/>
          <a:p>
            <a:r>
              <a:rPr lang="en-US" dirty="0"/>
              <a:t>Work with </a:t>
            </a:r>
            <a:r>
              <a:rPr lang="en-US" dirty="0" err="1"/>
              <a:t>SysOps</a:t>
            </a:r>
            <a:endParaRPr lang="en-US" dirty="0"/>
          </a:p>
          <a:p>
            <a:pPr lvl="1"/>
            <a:r>
              <a:rPr lang="en-US" dirty="0"/>
              <a:t>Move demo site to production environment</a:t>
            </a:r>
          </a:p>
          <a:p>
            <a:pPr lvl="1"/>
            <a:r>
              <a:rPr lang="en-US" dirty="0"/>
              <a:t>Establish presence in JIRA for issues/bugs</a:t>
            </a:r>
          </a:p>
          <a:p>
            <a:r>
              <a:rPr lang="en-US" dirty="0"/>
              <a:t>Select first app to document</a:t>
            </a:r>
          </a:p>
          <a:p>
            <a:pPr lvl="1"/>
            <a:r>
              <a:rPr lang="en-US" dirty="0"/>
              <a:t>Use to understand potential model for end-to-end process</a:t>
            </a:r>
          </a:p>
          <a:p>
            <a:pPr lvl="1"/>
            <a:r>
              <a:rPr lang="en-US" dirty="0"/>
              <a:t>Establish documentation development roles for the app (writer, SME, approver, tester, etc.)</a:t>
            </a:r>
          </a:p>
          <a:p>
            <a:r>
              <a:rPr lang="en-US" dirty="0"/>
              <a:t>Select Google Season of Docs projects</a:t>
            </a:r>
          </a:p>
          <a:p>
            <a:pPr lvl="1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3D2D64-313C-AD4E-B6AB-D972EFD7E19E}"/>
              </a:ext>
            </a:extLst>
          </p:cNvPr>
          <p:cNvSpPr txBox="1">
            <a:spLocks/>
          </p:cNvSpPr>
          <p:nvPr/>
        </p:nvSpPr>
        <p:spPr>
          <a:xfrm>
            <a:off x="803910" y="2405780"/>
            <a:ext cx="3419167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Phase 2</a:t>
            </a:r>
          </a:p>
          <a:p>
            <a:r>
              <a:rPr lang="en-US" sz="2800" dirty="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1273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4B4DB-8509-074E-A1B9-17F521725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084" y="1022750"/>
            <a:ext cx="5817296" cy="5275180"/>
          </a:xfrm>
        </p:spPr>
        <p:txBody>
          <a:bodyPr/>
          <a:lstStyle/>
          <a:p>
            <a:r>
              <a:rPr lang="en-US" dirty="0"/>
              <a:t>Determine core set of apps needed to “go live”</a:t>
            </a:r>
          </a:p>
          <a:p>
            <a:pPr lvl="1"/>
            <a:r>
              <a:rPr lang="en-US" dirty="0"/>
              <a:t>Develop content as resources allow</a:t>
            </a:r>
          </a:p>
          <a:p>
            <a:r>
              <a:rPr lang="en-US" dirty="0"/>
              <a:t>Refine content creation and maintenance processes</a:t>
            </a:r>
          </a:p>
          <a:p>
            <a:r>
              <a:rPr lang="en-US" dirty="0"/>
              <a:t>Develop contribution guidelines</a:t>
            </a:r>
          </a:p>
          <a:p>
            <a:pPr lvl="1"/>
            <a:r>
              <a:rPr lang="en-US" dirty="0"/>
              <a:t>End user documentation</a:t>
            </a:r>
          </a:p>
          <a:p>
            <a:pPr lvl="1"/>
            <a:r>
              <a:rPr lang="en-US" dirty="0"/>
              <a:t>Developer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3D2D64-313C-AD4E-B6AB-D972EFD7E19E}"/>
              </a:ext>
            </a:extLst>
          </p:cNvPr>
          <p:cNvSpPr txBox="1">
            <a:spLocks/>
          </p:cNvSpPr>
          <p:nvPr/>
        </p:nvSpPr>
        <p:spPr>
          <a:xfrm>
            <a:off x="803910" y="2405780"/>
            <a:ext cx="3419167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Phase 3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0649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4B4DB-8509-074E-A1B9-17F521725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9319" y="1006984"/>
            <a:ext cx="5817296" cy="5929846"/>
          </a:xfrm>
        </p:spPr>
        <p:txBody>
          <a:bodyPr/>
          <a:lstStyle/>
          <a:p>
            <a:r>
              <a:rPr lang="en-US" dirty="0"/>
              <a:t>Installation instructions </a:t>
            </a:r>
          </a:p>
          <a:p>
            <a:pPr lvl="1"/>
            <a:r>
              <a:rPr lang="en-US" dirty="0"/>
              <a:t>Some of this content can be used to serve both system administrators and developers</a:t>
            </a:r>
          </a:p>
          <a:p>
            <a:r>
              <a:rPr lang="en-US" dirty="0"/>
              <a:t>Work on Google Season of Docs projects</a:t>
            </a:r>
          </a:p>
          <a:p>
            <a:pPr lvl="1"/>
            <a:r>
              <a:rPr lang="en-US" dirty="0"/>
              <a:t>Depends upon the writer/project selected</a:t>
            </a:r>
          </a:p>
          <a:p>
            <a:pPr lvl="1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3D2D64-313C-AD4E-B6AB-D972EFD7E19E}"/>
              </a:ext>
            </a:extLst>
          </p:cNvPr>
          <p:cNvSpPr txBox="1">
            <a:spLocks/>
          </p:cNvSpPr>
          <p:nvPr/>
        </p:nvSpPr>
        <p:spPr>
          <a:xfrm>
            <a:off x="803910" y="2405780"/>
            <a:ext cx="3419167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Phase 3</a:t>
            </a:r>
          </a:p>
          <a:p>
            <a:r>
              <a:rPr lang="en-US" sz="2800" dirty="0"/>
              <a:t>(continued)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5541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4B4DB-8509-074E-A1B9-17F521725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084" y="1022750"/>
            <a:ext cx="5817296" cy="5275180"/>
          </a:xfrm>
        </p:spPr>
        <p:txBody>
          <a:bodyPr/>
          <a:lstStyle/>
          <a:p>
            <a:r>
              <a:rPr lang="en-US" dirty="0"/>
              <a:t>Additional app content development</a:t>
            </a:r>
          </a:p>
          <a:p>
            <a:r>
              <a:rPr lang="en-US" dirty="0"/>
              <a:t>Deeper dive into System Administrator documentation</a:t>
            </a:r>
          </a:p>
          <a:p>
            <a:r>
              <a:rPr lang="en-US" dirty="0"/>
              <a:t>Deeper dive into Developer documentation</a:t>
            </a:r>
          </a:p>
          <a:p>
            <a:r>
              <a:rPr lang="en-US" dirty="0"/>
              <a:t>Feedback mechanisms</a:t>
            </a:r>
          </a:p>
          <a:p>
            <a:r>
              <a:rPr lang="en-US" dirty="0"/>
              <a:t>Localization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3D2D64-313C-AD4E-B6AB-D972EFD7E19E}"/>
              </a:ext>
            </a:extLst>
          </p:cNvPr>
          <p:cNvSpPr txBox="1">
            <a:spLocks/>
          </p:cNvSpPr>
          <p:nvPr/>
        </p:nvSpPr>
        <p:spPr>
          <a:xfrm>
            <a:off x="803910" y="2405780"/>
            <a:ext cx="3419167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Beyond</a:t>
            </a:r>
          </a:p>
          <a:p>
            <a:r>
              <a:rPr lang="en-US" sz="4400" dirty="0"/>
              <a:t>Phase 3</a:t>
            </a:r>
          </a:p>
        </p:txBody>
      </p:sp>
    </p:spTree>
    <p:extLst>
      <p:ext uri="{BB962C8B-B14F-4D97-AF65-F5344CB8AC3E}">
        <p14:creationId xmlns:p14="http://schemas.microsoft.com/office/powerpoint/2010/main" val="278493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8AE8C1-0E0B-432F-8AB5-3D92BCFF8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1F1C014-99EC-49A9-BAA8-4C086EE040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Reach out on Slack </a:t>
            </a:r>
          </a:p>
          <a:p>
            <a:r>
              <a:rPr lang="en-US" dirty="0"/>
              <a:t>or email: marcia1.folio@gmail.com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65A5F5-7B68-4429-8247-E0D13618D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722" y="234318"/>
            <a:ext cx="3708045" cy="18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4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195E1-8009-A543-80C5-80893007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FOLIO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33480-D8E1-5440-A9B8-B602F3145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44"/>
            <a:ext cx="10515600" cy="5068365"/>
          </a:xfrm>
        </p:spPr>
        <p:txBody>
          <a:bodyPr/>
          <a:lstStyle/>
          <a:p>
            <a:r>
              <a:rPr lang="en-US" dirty="0"/>
              <a:t>Large range of needs: End users, community members, developers, system administrators</a:t>
            </a:r>
          </a:p>
          <a:p>
            <a:r>
              <a:rPr lang="en-US" dirty="0"/>
              <a:t>Met with a wide variety of stakeholders</a:t>
            </a:r>
          </a:p>
          <a:p>
            <a:pPr lvl="1"/>
            <a:r>
              <a:rPr lang="en-US" dirty="0"/>
              <a:t>POs, SIGs, SMEs, Developers, SysAdmins</a:t>
            </a:r>
          </a:p>
          <a:p>
            <a:r>
              <a:rPr lang="en-US" dirty="0"/>
              <a:t>Themes</a:t>
            </a:r>
          </a:p>
          <a:p>
            <a:pPr lvl="1"/>
            <a:r>
              <a:rPr lang="en-US" dirty="0"/>
              <a:t>Varying needs among libraries</a:t>
            </a:r>
          </a:p>
          <a:p>
            <a:pPr lvl="1"/>
            <a:r>
              <a:rPr lang="en-US" dirty="0"/>
              <a:t>Need for context and an understanding of impact </a:t>
            </a:r>
          </a:p>
          <a:p>
            <a:pPr lvl="1"/>
            <a:r>
              <a:rPr lang="en-US" dirty="0"/>
              <a:t>Need to enable easy onboarding</a:t>
            </a:r>
          </a:p>
          <a:p>
            <a:pPr lvl="1"/>
            <a:r>
              <a:rPr lang="en-US" dirty="0"/>
              <a:t>Terminology can vary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3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2E527-4049-3742-8FED-6558F7439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896" y="1629412"/>
            <a:ext cx="3419167" cy="2843565"/>
          </a:xfrm>
        </p:spPr>
        <p:txBody>
          <a:bodyPr/>
          <a:lstStyle/>
          <a:p>
            <a:r>
              <a:rPr lang="en-US" sz="5400" dirty="0"/>
              <a:t>Three Primary Spheres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2231E-AE34-E84C-B74C-CE6F0ABAA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1279" y="1144611"/>
            <a:ext cx="6087806" cy="1526067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Technical </a:t>
            </a:r>
            <a:br>
              <a:rPr lang="en-US" sz="4400" dirty="0"/>
            </a:br>
            <a:r>
              <a:rPr lang="en-US" sz="4400" dirty="0"/>
              <a:t>Infrastructure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E77579-ED1D-3C47-98D7-6E770F3319E0}"/>
              </a:ext>
            </a:extLst>
          </p:cNvPr>
          <p:cNvSpPr txBox="1">
            <a:spLocks/>
          </p:cNvSpPr>
          <p:nvPr/>
        </p:nvSpPr>
        <p:spPr>
          <a:xfrm>
            <a:off x="5641279" y="3098432"/>
            <a:ext cx="6087806" cy="851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−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Process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8752642-E769-E44C-86C3-E459B4792B3F}"/>
              </a:ext>
            </a:extLst>
          </p:cNvPr>
          <p:cNvSpPr txBox="1">
            <a:spLocks/>
          </p:cNvSpPr>
          <p:nvPr/>
        </p:nvSpPr>
        <p:spPr>
          <a:xfrm>
            <a:off x="5641279" y="4377957"/>
            <a:ext cx="6087806" cy="851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−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Content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90CAFB0-9A5F-8848-9E98-D29BFD0BBDDA}"/>
              </a:ext>
            </a:extLst>
          </p:cNvPr>
          <p:cNvCxnSpPr>
            <a:cxnSpLocks/>
          </p:cNvCxnSpPr>
          <p:nvPr/>
        </p:nvCxnSpPr>
        <p:spPr>
          <a:xfrm>
            <a:off x="7543800" y="2884555"/>
            <a:ext cx="2263140" cy="0"/>
          </a:xfrm>
          <a:prstGeom prst="line">
            <a:avLst/>
          </a:prstGeom>
          <a:ln w="38100" cap="rnd">
            <a:solidFill>
              <a:srgbClr val="FF5A3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4DB238A-50B5-B342-93DF-390922D0A0B4}"/>
              </a:ext>
            </a:extLst>
          </p:cNvPr>
          <p:cNvCxnSpPr>
            <a:cxnSpLocks/>
          </p:cNvCxnSpPr>
          <p:nvPr/>
        </p:nvCxnSpPr>
        <p:spPr>
          <a:xfrm>
            <a:off x="7554310" y="4164079"/>
            <a:ext cx="2263140" cy="0"/>
          </a:xfrm>
          <a:prstGeom prst="line">
            <a:avLst/>
          </a:prstGeom>
          <a:ln w="38100" cap="rnd">
            <a:solidFill>
              <a:srgbClr val="FF5A3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6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195E1-8009-A543-80C5-80893007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Infrastructure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33480-D8E1-5440-A9B8-B602F3145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1980"/>
            <a:ext cx="10515600" cy="4757933"/>
          </a:xfrm>
        </p:spPr>
        <p:txBody>
          <a:bodyPr/>
          <a:lstStyle/>
          <a:p>
            <a:r>
              <a:rPr lang="en-US" dirty="0"/>
              <a:t>Knowledge is dispersed throughout multiple sites and communications channels</a:t>
            </a:r>
          </a:p>
          <a:p>
            <a:r>
              <a:rPr lang="en-US" dirty="0"/>
              <a:t>Need to support end users who may or may not be very involved in the community</a:t>
            </a:r>
          </a:p>
          <a:p>
            <a:pPr lvl="1"/>
            <a:r>
              <a:rPr lang="en-US" dirty="0"/>
              <a:t>Wiki is not sufficient for the task for extensive end-user documentation</a:t>
            </a:r>
          </a:p>
          <a:p>
            <a:pPr lvl="1"/>
            <a:r>
              <a:rPr lang="en-US" dirty="0"/>
              <a:t>Good for real-time collaboration, but less suited to producing content as part of the development lifecycle</a:t>
            </a:r>
          </a:p>
          <a:p>
            <a:pPr lvl="1"/>
            <a:r>
              <a:rPr lang="en-US" dirty="0"/>
              <a:t>Need targeted search capability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98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195E1-8009-A543-80C5-80893007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Infrastructure </a:t>
            </a:r>
            <a:r>
              <a:rPr lang="en-US" sz="1800" dirty="0"/>
              <a:t>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33480-D8E1-5440-A9B8-B602F3145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1980"/>
            <a:ext cx="10515600" cy="4757933"/>
          </a:xfrm>
        </p:spPr>
        <p:txBody>
          <a:bodyPr/>
          <a:lstStyle/>
          <a:p>
            <a:r>
              <a:rPr lang="en-US" dirty="0"/>
              <a:t>Tool evaluation</a:t>
            </a:r>
          </a:p>
          <a:p>
            <a:pPr lvl="1"/>
            <a:r>
              <a:rPr lang="en-US" dirty="0"/>
              <a:t>GitHub</a:t>
            </a:r>
          </a:p>
          <a:p>
            <a:pPr lvl="2"/>
            <a:r>
              <a:rPr lang="en-US" dirty="0"/>
              <a:t>Currently in place, can easily build on top of it</a:t>
            </a:r>
          </a:p>
          <a:p>
            <a:pPr lvl="2"/>
            <a:r>
              <a:rPr lang="en-US" dirty="0"/>
              <a:t>Enables contribution management and version control</a:t>
            </a:r>
          </a:p>
          <a:p>
            <a:pPr lvl="1"/>
            <a:r>
              <a:rPr lang="en-US" dirty="0"/>
              <a:t>Static site generators</a:t>
            </a:r>
          </a:p>
          <a:p>
            <a:pPr lvl="2"/>
            <a:r>
              <a:rPr lang="en-US" dirty="0"/>
              <a:t>Adds a presentation layer on top, enhancing usability</a:t>
            </a:r>
          </a:p>
          <a:p>
            <a:pPr lvl="2"/>
            <a:r>
              <a:rPr lang="en-US" dirty="0"/>
              <a:t>Open-source options: Hugo, Jekyll, </a:t>
            </a:r>
            <a:r>
              <a:rPr lang="en-US" dirty="0" err="1"/>
              <a:t>VuePress</a:t>
            </a:r>
            <a:endParaRPr lang="en-US" dirty="0"/>
          </a:p>
          <a:p>
            <a:pPr lvl="1"/>
            <a:r>
              <a:rPr lang="en-US" dirty="0"/>
              <a:t>CMS</a:t>
            </a:r>
          </a:p>
          <a:p>
            <a:pPr lvl="2"/>
            <a:r>
              <a:rPr lang="en-US" dirty="0"/>
              <a:t>Enables content contribution without knowledge of markdown language or GitHub</a:t>
            </a:r>
          </a:p>
          <a:p>
            <a:pPr lvl="2"/>
            <a:r>
              <a:rPr lang="en-US" dirty="0"/>
              <a:t>Options: Netlify (open source), Forestry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195E1-8009-A543-80C5-80893007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33480-D8E1-5440-A9B8-B602F3145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1980"/>
            <a:ext cx="10515600" cy="4757933"/>
          </a:xfrm>
        </p:spPr>
        <p:txBody>
          <a:bodyPr/>
          <a:lstStyle/>
          <a:p>
            <a:r>
              <a:rPr lang="en-US" dirty="0"/>
              <a:t>Need to become part of the development process</a:t>
            </a:r>
          </a:p>
          <a:p>
            <a:pPr lvl="1"/>
            <a:r>
              <a:rPr lang="en-US" dirty="0"/>
              <a:t>When a Product Owner creates a user story, impact on the documentation needs to be considered</a:t>
            </a:r>
          </a:p>
          <a:p>
            <a:pPr lvl="1"/>
            <a:r>
              <a:rPr lang="en-US" dirty="0"/>
              <a:t>Become part of each development team’s “definition of done”</a:t>
            </a:r>
          </a:p>
          <a:p>
            <a:pPr lvl="1"/>
            <a:r>
              <a:rPr lang="en-US" dirty="0"/>
              <a:t>Become part of the testing process </a:t>
            </a:r>
          </a:p>
          <a:p>
            <a:pPr lvl="1"/>
            <a:r>
              <a:rPr lang="en-US" dirty="0"/>
              <a:t>No feature/bug fix should be released without the accompanying documentation</a:t>
            </a:r>
          </a:p>
          <a:p>
            <a:r>
              <a:rPr lang="en-US" dirty="0"/>
              <a:t>Need to define the content creation / maintenance processes</a:t>
            </a:r>
          </a:p>
          <a:p>
            <a:r>
              <a:rPr lang="en-US" dirty="0"/>
              <a:t>The process of creating documentation is often as valuable as the end result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5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195E1-8009-A543-80C5-80893007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33480-D8E1-5440-A9B8-B602F3145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1980"/>
            <a:ext cx="10515600" cy="4757933"/>
          </a:xfrm>
        </p:spPr>
        <p:txBody>
          <a:bodyPr/>
          <a:lstStyle/>
          <a:p>
            <a:r>
              <a:rPr lang="en-US" dirty="0"/>
              <a:t>High-level structure for Table of Contents/left hand navigation</a:t>
            </a:r>
          </a:p>
          <a:p>
            <a:r>
              <a:rPr lang="en-US" dirty="0"/>
              <a:t>Topic structure</a:t>
            </a:r>
          </a:p>
          <a:p>
            <a:r>
              <a:rPr lang="en-US" dirty="0"/>
              <a:t>Style conventions</a:t>
            </a:r>
          </a:p>
          <a:p>
            <a:r>
              <a:rPr lang="en-US" dirty="0"/>
              <a:t>Localization</a:t>
            </a:r>
          </a:p>
          <a:p>
            <a:r>
              <a:rPr lang="en-US" dirty="0"/>
              <a:t>Feedback mechanisms</a:t>
            </a:r>
          </a:p>
          <a:p>
            <a:r>
              <a:rPr lang="en-US" dirty="0"/>
              <a:t>What is the core set of apps that need documentation to </a:t>
            </a:r>
            <a:br>
              <a:rPr lang="en-US" dirty="0"/>
            </a:br>
            <a:r>
              <a:rPr lang="en-US" dirty="0"/>
              <a:t>“go live”?</a:t>
            </a:r>
          </a:p>
          <a:p>
            <a:r>
              <a:rPr lang="en-US" dirty="0"/>
              <a:t>Contribution guidelines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3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532D9-1EAE-B545-8DB7-21B69DC5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10" y="2405780"/>
            <a:ext cx="3419167" cy="1325563"/>
          </a:xfrm>
        </p:spPr>
        <p:txBody>
          <a:bodyPr/>
          <a:lstStyle/>
          <a:p>
            <a:r>
              <a:rPr lang="en-US" sz="4400" dirty="0"/>
              <a:t>Phase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4B4DB-8509-074E-A1B9-17F521725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504" y="598656"/>
            <a:ext cx="5817296" cy="5392239"/>
          </a:xfrm>
        </p:spPr>
        <p:txBody>
          <a:bodyPr/>
          <a:lstStyle/>
          <a:p>
            <a:r>
              <a:rPr lang="en-US" dirty="0"/>
              <a:t>Stand up a demo environment</a:t>
            </a:r>
          </a:p>
          <a:p>
            <a:r>
              <a:rPr lang="en-US" dirty="0"/>
              <a:t>Test using Git as a repository for the docs </a:t>
            </a:r>
          </a:p>
          <a:p>
            <a:r>
              <a:rPr lang="en-US" dirty="0"/>
              <a:t>Draft high-level structure (TOC)</a:t>
            </a:r>
          </a:p>
          <a:p>
            <a:r>
              <a:rPr lang="en-US" dirty="0"/>
              <a:t>Draft initial topics for one app</a:t>
            </a:r>
          </a:p>
          <a:p>
            <a:r>
              <a:rPr lang="en-US" dirty="0"/>
              <a:t>Explore potential style guides</a:t>
            </a:r>
          </a:p>
          <a:p>
            <a:r>
              <a:rPr lang="en-US" dirty="0"/>
              <a:t>Explore options to externalize writing</a:t>
            </a:r>
          </a:p>
          <a:p>
            <a:r>
              <a:rPr lang="en-US" dirty="0"/>
              <a:t>Review candidates for Google Season of Docs</a:t>
            </a:r>
          </a:p>
        </p:txBody>
      </p:sp>
    </p:spTree>
    <p:extLst>
      <p:ext uri="{BB962C8B-B14F-4D97-AF65-F5344CB8AC3E}">
        <p14:creationId xmlns:p14="http://schemas.microsoft.com/office/powerpoint/2010/main" val="399882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4B4DB-8509-074E-A1B9-17F521725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5028" y="602263"/>
            <a:ext cx="5817296" cy="5546289"/>
          </a:xfrm>
        </p:spPr>
        <p:txBody>
          <a:bodyPr/>
          <a:lstStyle/>
          <a:p>
            <a:r>
              <a:rPr lang="en-US" dirty="0"/>
              <a:t>Work with marketing (and others)</a:t>
            </a:r>
          </a:p>
          <a:p>
            <a:pPr lvl="1"/>
            <a:r>
              <a:rPr lang="en-US" dirty="0"/>
              <a:t>Determine look and feel</a:t>
            </a:r>
          </a:p>
          <a:p>
            <a:pPr lvl="1"/>
            <a:r>
              <a:rPr lang="en-US" dirty="0"/>
              <a:t>Create entry point via </a:t>
            </a:r>
            <a:r>
              <a:rPr lang="en-US" dirty="0" err="1"/>
              <a:t>folio.org</a:t>
            </a:r>
            <a:endParaRPr lang="en-US" dirty="0"/>
          </a:p>
          <a:p>
            <a:r>
              <a:rPr lang="en-US" dirty="0"/>
              <a:t>Work with development</a:t>
            </a:r>
          </a:p>
          <a:p>
            <a:pPr lvl="1"/>
            <a:r>
              <a:rPr lang="en-US" dirty="0"/>
              <a:t>Add a Help icon to the UI</a:t>
            </a:r>
          </a:p>
          <a:p>
            <a:pPr lvl="1"/>
            <a:r>
              <a:rPr lang="en-US" dirty="0"/>
              <a:t>Establish a docs repository on the FOLIO GitHub site</a:t>
            </a:r>
          </a:p>
          <a:p>
            <a:pPr lvl="1"/>
            <a:r>
              <a:rPr lang="en-US" dirty="0"/>
              <a:t>Enable the association of a specific release of FOLIO with a specific set of docs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3D2D64-313C-AD4E-B6AB-D972EFD7E19E}"/>
              </a:ext>
            </a:extLst>
          </p:cNvPr>
          <p:cNvSpPr txBox="1">
            <a:spLocks/>
          </p:cNvSpPr>
          <p:nvPr/>
        </p:nvSpPr>
        <p:spPr>
          <a:xfrm>
            <a:off x="803910" y="2405780"/>
            <a:ext cx="3419167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Phase 2</a:t>
            </a:r>
          </a:p>
        </p:txBody>
      </p:sp>
    </p:spTree>
    <p:extLst>
      <p:ext uri="{BB962C8B-B14F-4D97-AF65-F5344CB8AC3E}">
        <p14:creationId xmlns:p14="http://schemas.microsoft.com/office/powerpoint/2010/main" val="388869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FOLIO - Cover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2.xml><?xml version="1.0" encoding="utf-8"?>
<a:theme xmlns:a="http://schemas.openxmlformats.org/drawingml/2006/main" name="2_FOLIO - Cover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3.xml><?xml version="1.0" encoding="utf-8"?>
<a:theme xmlns:a="http://schemas.openxmlformats.org/drawingml/2006/main" name="FOLIO - Body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4.xml><?xml version="1.0" encoding="utf-8"?>
<a:theme xmlns:a="http://schemas.openxmlformats.org/drawingml/2006/main" name="1_FOLIO - Body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5.xml><?xml version="1.0" encoding="utf-8"?>
<a:theme xmlns:a="http://schemas.openxmlformats.org/drawingml/2006/main" name="2_FOLIO - Body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6202</TotalTime>
  <Words>571</Words>
  <Application>Microsoft Macintosh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1_FOLIO - Cover</vt:lpstr>
      <vt:lpstr>2_FOLIO - Cover</vt:lpstr>
      <vt:lpstr>FOLIO - Body</vt:lpstr>
      <vt:lpstr>1_FOLIO - Body</vt:lpstr>
      <vt:lpstr>2_FOLIO - Body</vt:lpstr>
      <vt:lpstr>PowerPoint Presentation</vt:lpstr>
      <vt:lpstr>Understanding the FOLIO Environment</vt:lpstr>
      <vt:lpstr>Three Primary Spheres</vt:lpstr>
      <vt:lpstr>Technical Infrastructure</vt:lpstr>
      <vt:lpstr>Technical Infrastructure (continued)</vt:lpstr>
      <vt:lpstr>Process</vt:lpstr>
      <vt:lpstr>Content</vt:lpstr>
      <vt:lpstr>Phase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of a title and body slide</dc:title>
  <dc:creator>Megan Behrendt</dc:creator>
  <cp:lastModifiedBy>Marcia Borensztajn</cp:lastModifiedBy>
  <cp:revision>87</cp:revision>
  <cp:lastPrinted>2020-04-28T19:55:34Z</cp:lastPrinted>
  <dcterms:created xsi:type="dcterms:W3CDTF">2018-04-03T18:00:53Z</dcterms:created>
  <dcterms:modified xsi:type="dcterms:W3CDTF">2020-07-29T13:59:20Z</dcterms:modified>
</cp:coreProperties>
</file>