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spreadsheets/d/1XLtdhnaHJz4Vb3G8FcHjso_LAUFdEzETo_50f8SYDrY/edit#gid=0" TargetMode="External"/><Relationship Id="rId3" Type="http://schemas.openxmlformats.org/officeDocument/2006/relationships/hyperlink" Target="https://bugfest-goldenrod.folio.ebsco.com/inventory/view/0e45c5b6-1d48-4ec7-a016-bd8c8181eb16?qindex=title&amp;query=vanity%20fair&amp;sort=title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b90153884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9b9015388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b9015388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9b9015388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9b9015388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9b9015388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9b9015388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9b9015388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9b90153884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9b90153884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9b90153884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9b90153884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9b90153884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9b90153884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9b90153884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9b90153884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9b90153884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9b90153884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9b90153884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9b90153884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693cd41a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693cd41a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9b90153884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9b90153884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9b90153884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9b90153884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9b90153884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9b90153884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9b90153884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9b90153884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998cb799b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998cb799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Spreadsheet: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https://docs.google.com/spreadsheets/d/1XLtdhnaHJz4Vb3G8FcHjso_LAUFdEzETo_50f8SYDrY/edit#gid=0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from Bugfest-Goldenrod: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https://bugfest-goldenrod.folio.ebsco.com/inventory/view/0e45c5b6-1d48-4ec7-a016-bd8c8181eb16?qindex=title&amp;query=vanity%20fair&amp;sort=title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b9015388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b9015388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b901538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b901538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b9015388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b9015388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b9015388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b9015388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b9015388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9b9015388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b9015388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b9015388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issues.folio.org/browse/UXPROD-1634" TargetMode="External"/><Relationship Id="rId4" Type="http://schemas.openxmlformats.org/officeDocument/2006/relationships/hyperlink" Target="https://issues.folio.org/browse/UXPROD-2667" TargetMode="External"/><Relationship Id="rId9" Type="http://schemas.openxmlformats.org/officeDocument/2006/relationships/hyperlink" Target="https://issues.folio.org/browse/UXPROD-2703" TargetMode="External"/><Relationship Id="rId5" Type="http://schemas.openxmlformats.org/officeDocument/2006/relationships/hyperlink" Target="https://slack-redir.net/linkhttps://issues.folio.org/browse/UXPROD-2668" TargetMode="External"/><Relationship Id="rId6" Type="http://schemas.openxmlformats.org/officeDocument/2006/relationships/hyperlink" Target="https://issues.folio.org/browse/UXPROD-UXPROD-2669" TargetMode="External"/><Relationship Id="rId7" Type="http://schemas.openxmlformats.org/officeDocument/2006/relationships/hyperlink" Target="https://slack-redir.net/linhttps://issues.folio.org/browse/UXPROD-2670" TargetMode="External"/><Relationship Id="rId8" Type="http://schemas.openxmlformats.org/officeDocument/2006/relationships/hyperlink" Target="https://issues.folio.org/browse/UXPROD-2671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386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Inventory. Result list. Survey. Order of columns</a:t>
            </a:r>
            <a:endParaRPr sz="5900">
              <a:solidFill>
                <a:srgbClr val="FF99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90575" y="2834125"/>
            <a:ext cx="8741700" cy="15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10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B73AF"/>
              </a:solidFill>
              <a:highlight>
                <a:srgbClr val="F5F5F5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Working group: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Laura Wright, Susan Kimball and Charlotte Whitt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10/7/2020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2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2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GBV (Bremen):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83" name="Google Shape;183;p22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84" name="Google Shape;184;p22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85" name="Google Shape;185;p22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87" name="Google Shape;187;p22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88" name="Google Shape;188;p22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89" name="Google Shape;189;p22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90" name="Google Shape;190;p22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3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7" name="Google Shape;19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3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GBV (ZBW):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99" name="Google Shape;199;p23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00" name="Google Shape;200;p23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01" name="Google Shape;201;p23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02" name="Google Shape;202;p23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03" name="Google Shape;203;p23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04" name="Google Shape;204;p23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05" name="Google Shape;205;p23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06" name="Google Shape;206;p23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4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3" name="Google Shape;21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4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Hungary: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15" name="Google Shape;215;p24"/>
          <p:cNvSpPr txBox="1"/>
          <p:nvPr/>
        </p:nvSpPr>
        <p:spPr>
          <a:xfrm>
            <a:off x="33754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16" name="Google Shape;216;p24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17" name="Google Shape;217;p24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18" name="Google Shape;218;p24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19" name="Google Shape;219;p24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21" name="Google Shape;221;p24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5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5"/>
          <p:cNvSpPr txBox="1"/>
          <p:nvPr/>
        </p:nvSpPr>
        <p:spPr>
          <a:xfrm>
            <a:off x="4070425" y="4118650"/>
            <a:ext cx="4167000" cy="4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5"/>
          <p:cNvSpPr txBox="1"/>
          <p:nvPr/>
        </p:nvSpPr>
        <p:spPr>
          <a:xfrm>
            <a:off x="235750" y="114225"/>
            <a:ext cx="8250900" cy="590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Lehigh: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30" name="Google Shape;230;p25"/>
          <p:cNvSpPr txBox="1"/>
          <p:nvPr/>
        </p:nvSpPr>
        <p:spPr>
          <a:xfrm>
            <a:off x="6706900" y="73420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31" name="Google Shape;231;p25"/>
          <p:cNvSpPr txBox="1"/>
          <p:nvPr/>
        </p:nvSpPr>
        <p:spPr>
          <a:xfrm>
            <a:off x="1684125" y="7638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232" name="Google Shape;2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5"/>
          <p:cNvSpPr txBox="1"/>
          <p:nvPr/>
        </p:nvSpPr>
        <p:spPr>
          <a:xfrm>
            <a:off x="3683025" y="76380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34" name="Google Shape;234;p25"/>
          <p:cNvSpPr txBox="1"/>
          <p:nvPr/>
        </p:nvSpPr>
        <p:spPr>
          <a:xfrm>
            <a:off x="4793475" y="73421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35" name="Google Shape;235;p25"/>
          <p:cNvSpPr txBox="1"/>
          <p:nvPr/>
        </p:nvSpPr>
        <p:spPr>
          <a:xfrm>
            <a:off x="5829638" y="7342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36" name="Google Shape;236;p25"/>
          <p:cNvSpPr txBox="1"/>
          <p:nvPr/>
        </p:nvSpPr>
        <p:spPr>
          <a:xfrm>
            <a:off x="8050875" y="73421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37" name="Google Shape;237;p25"/>
          <p:cNvSpPr txBox="1"/>
          <p:nvPr/>
        </p:nvSpPr>
        <p:spPr>
          <a:xfrm>
            <a:off x="7478000" y="73421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pic>
        <p:nvPicPr>
          <p:cNvPr id="238" name="Google Shape;23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25"/>
          <p:cNvSpPr txBox="1"/>
          <p:nvPr/>
        </p:nvSpPr>
        <p:spPr>
          <a:xfrm>
            <a:off x="8764025" y="7046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26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6" name="Google Shape;24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26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Leipzig: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48" name="Google Shape;248;p26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49" name="Google Shape;249;p26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50" name="Google Shape;250;p26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51" name="Google Shape;251;p26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52" name="Google Shape;252;p26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53" name="Google Shape;253;p26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54" name="Google Shape;254;p26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55" name="Google Shape;255;p26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7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7"/>
          <p:cNvSpPr txBox="1"/>
          <p:nvPr/>
        </p:nvSpPr>
        <p:spPr>
          <a:xfrm>
            <a:off x="4070425" y="4118650"/>
            <a:ext cx="4167000" cy="4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7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MSU:</a:t>
            </a:r>
            <a:r>
              <a:rPr lang="en"/>
              <a:t> Prefered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63" name="Google Shape;263;p27"/>
          <p:cNvSpPr txBox="1"/>
          <p:nvPr/>
        </p:nvSpPr>
        <p:spPr>
          <a:xfrm>
            <a:off x="2344125" y="7638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64" name="Google Shape;264;p27"/>
          <p:cNvSpPr txBox="1"/>
          <p:nvPr/>
        </p:nvSpPr>
        <p:spPr>
          <a:xfrm>
            <a:off x="3825025" y="69320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65" name="Google Shape;265;p27"/>
          <p:cNvSpPr txBox="1"/>
          <p:nvPr/>
        </p:nvSpPr>
        <p:spPr>
          <a:xfrm>
            <a:off x="4953150" y="7638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266" name="Google Shape;26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7"/>
          <p:cNvSpPr txBox="1"/>
          <p:nvPr/>
        </p:nvSpPr>
        <p:spPr>
          <a:xfrm>
            <a:off x="6031225" y="69320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68" name="Google Shape;268;p27"/>
          <p:cNvSpPr txBox="1"/>
          <p:nvPr/>
        </p:nvSpPr>
        <p:spPr>
          <a:xfrm>
            <a:off x="8127350" y="6932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69" name="Google Shape;269;p27"/>
          <p:cNvSpPr txBox="1"/>
          <p:nvPr/>
        </p:nvSpPr>
        <p:spPr>
          <a:xfrm>
            <a:off x="8674125" y="6932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70" name="Google Shape;270;p27"/>
          <p:cNvSpPr txBox="1"/>
          <p:nvPr/>
        </p:nvSpPr>
        <p:spPr>
          <a:xfrm>
            <a:off x="6813638" y="622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71" name="Google Shape;271;p27"/>
          <p:cNvSpPr txBox="1"/>
          <p:nvPr/>
        </p:nvSpPr>
        <p:spPr>
          <a:xfrm>
            <a:off x="7651450" y="6932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pic>
        <p:nvPicPr>
          <p:cNvPr id="272" name="Google Shape;27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28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9" name="Google Shape;27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28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St. Thomas: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81" name="Google Shape;281;p28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82" name="Google Shape;282;p28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83" name="Google Shape;283;p28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84" name="Google Shape;284;p28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85" name="Google Shape;285;p28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86" name="Google Shape;286;p28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87" name="Google Shape;287;p28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88" name="Google Shape;288;p28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Google Shape;29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29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5" name="Google Shape;29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29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Shanghai Library: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97" name="Google Shape;297;p29"/>
          <p:cNvSpPr txBox="1"/>
          <p:nvPr/>
        </p:nvSpPr>
        <p:spPr>
          <a:xfrm>
            <a:off x="2678500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98" name="Google Shape;298;p29"/>
          <p:cNvSpPr txBox="1"/>
          <p:nvPr/>
        </p:nvSpPr>
        <p:spPr>
          <a:xfrm>
            <a:off x="4407700" y="12646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99" name="Google Shape;299;p29"/>
          <p:cNvSpPr txBox="1"/>
          <p:nvPr/>
        </p:nvSpPr>
        <p:spPr>
          <a:xfrm>
            <a:off x="5404413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00" name="Google Shape;300;p29"/>
          <p:cNvSpPr txBox="1"/>
          <p:nvPr/>
        </p:nvSpPr>
        <p:spPr>
          <a:xfrm>
            <a:off x="6401150" y="143553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01" name="Google Shape;301;p29"/>
          <p:cNvSpPr txBox="1"/>
          <p:nvPr/>
        </p:nvSpPr>
        <p:spPr>
          <a:xfrm>
            <a:off x="5873438" y="4809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02" name="Google Shape;302;p29"/>
          <p:cNvSpPr txBox="1"/>
          <p:nvPr/>
        </p:nvSpPr>
        <p:spPr>
          <a:xfrm>
            <a:off x="6276000" y="4809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03" name="Google Shape;303;p29"/>
          <p:cNvSpPr txBox="1"/>
          <p:nvPr/>
        </p:nvSpPr>
        <p:spPr>
          <a:xfrm>
            <a:off x="6737050" y="4809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04" name="Google Shape;304;p29"/>
          <p:cNvSpPr txBox="1"/>
          <p:nvPr/>
        </p:nvSpPr>
        <p:spPr>
          <a:xfrm>
            <a:off x="7093075" y="48090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30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1" name="Google Shape;31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30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Simmons: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13" name="Google Shape;313;p30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14" name="Google Shape;314;p30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15" name="Google Shape;315;p30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16" name="Google Shape;316;p30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17" name="Google Shape;317;p30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18" name="Google Shape;318;p30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19" name="Google Shape;319;p30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20" name="Google Shape;320;p30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31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Spokane Public Library: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28" name="Google Shape;328;p31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29" name="Google Shape;329;p31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30" name="Google Shape;330;p31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31" name="Google Shape;331;p31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32" name="Google Shape;332;p31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33" name="Google Shape;333;p31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34" name="Google Shape;334;p31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35" name="Google Shape;335;p31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Relevant features: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UXPROD-1634</a:t>
            </a:r>
            <a:r>
              <a:rPr lang="en"/>
              <a:t> (index title/title) - R1 2021 </a:t>
            </a:r>
            <a:r>
              <a:rPr lang="en" sz="1400">
                <a:solidFill>
                  <a:srgbClr val="9900FF"/>
                </a:solidFill>
              </a:rPr>
              <a:t>Honeysuckle release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UXPROD-2667</a:t>
            </a:r>
            <a:r>
              <a:rPr lang="en"/>
              <a:t> (sort on contributor, when more than one contributor is listed)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UXPROD-2668</a:t>
            </a:r>
            <a:r>
              <a:rPr lang="en"/>
              <a:t> (adding instance HRID)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UXPROD-2669</a:t>
            </a:r>
            <a:r>
              <a:rPr lang="en"/>
              <a:t> (adding resource type)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UXPROD-2670</a:t>
            </a:r>
            <a:r>
              <a:rPr lang="en"/>
              <a:t> (adding format)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UXPROD-2671</a:t>
            </a:r>
            <a:r>
              <a:rPr lang="en"/>
              <a:t> (adding edition)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UXPROD-2703</a:t>
            </a:r>
            <a:r>
              <a:rPr lang="en"/>
              <a:t> (adding publication date)</a:t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Google Shape;34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32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TAMU: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43" name="Google Shape;343;p32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44" name="Google Shape;344;p32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45" name="Google Shape;345;p32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46" name="Google Shape;346;p32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47" name="Google Shape;347;p32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48" name="Google Shape;348;p32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49" name="Google Shape;349;p32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50" name="Google Shape;350;p32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" name="Google Shape;35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33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Washington &amp; Jefferson College: Prefered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58" name="Google Shape;358;p33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59" name="Google Shape;359;p33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60" name="Google Shape;360;p33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61" name="Google Shape;361;p33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62" name="Google Shape;362;p33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63" name="Google Shape;363;p33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64" name="Google Shape;364;p33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65" name="Google Shape;365;p33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34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Warner: Prefered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73" name="Google Shape;373;p34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74" name="Google Shape;374;p34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75" name="Google Shape;375;p34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76" name="Google Shape;376;p34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77" name="Google Shape;377;p34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78" name="Google Shape;378;p34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79" name="Google Shape;379;p34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80" name="Google Shape;380;p34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35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Wentworth: Prefered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8" name="Google Shape;388;p35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89" name="Google Shape;389;p35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90" name="Google Shape;390;p35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391" name="Google Shape;391;p35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92" name="Google Shape;392;p35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393" name="Google Shape;393;p35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394" name="Google Shape;394;p35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395" name="Google Shape;395;p35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2391" y="136967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Alabama: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/>
              <a:t>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70" name="Google Shape;70;p15"/>
          <p:cNvSpPr txBox="1"/>
          <p:nvPr/>
        </p:nvSpPr>
        <p:spPr>
          <a:xfrm>
            <a:off x="2122775" y="1318175"/>
            <a:ext cx="245400" cy="2820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4407700" y="136967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6325525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5605700" y="13181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8363988" y="13181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7829475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7252100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8898500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BNCF: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86" name="Google Shape;86;p16"/>
          <p:cNvSpPr txBox="1"/>
          <p:nvPr/>
        </p:nvSpPr>
        <p:spPr>
          <a:xfrm>
            <a:off x="2003150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4251900" y="12646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6362500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5383550" y="126463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7226600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7723425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8263325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8885450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Chalmers:</a:t>
            </a:r>
            <a:r>
              <a:rPr lang="en"/>
              <a:t> Prefered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02" name="Google Shape;102;p17"/>
          <p:cNvSpPr txBox="1"/>
          <p:nvPr/>
        </p:nvSpPr>
        <p:spPr>
          <a:xfrm>
            <a:off x="2200700" y="10065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3761100" y="1006546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5977888" y="10065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8194675" y="10065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5023300" y="10065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07" name="Google Shape;107;p17"/>
          <p:cNvSpPr txBox="1"/>
          <p:nvPr/>
        </p:nvSpPr>
        <p:spPr>
          <a:xfrm>
            <a:off x="6864763" y="10065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7529725" y="10065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8370050" y="222150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8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18" name="Google Shape;118;p18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20" name="Google Shape;120;p18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4070425" y="4118650"/>
            <a:ext cx="4167000" cy="4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Cornell: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pic>
        <p:nvPicPr>
          <p:cNvPr id="133" name="Google Shape;13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/>
          <p:nvPr/>
        </p:nvSpPr>
        <p:spPr>
          <a:xfrm>
            <a:off x="2333075" y="1264625"/>
            <a:ext cx="2886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4251900" y="12646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6127525" y="14384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38" name="Google Shape;138;p19"/>
          <p:cNvSpPr txBox="1"/>
          <p:nvPr/>
        </p:nvSpPr>
        <p:spPr>
          <a:xfrm>
            <a:off x="5306850" y="126463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6948188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7684025" y="14384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8825050" y="12646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42" name="Google Shape;142;p19"/>
          <p:cNvSpPr txBox="1"/>
          <p:nvPr/>
        </p:nvSpPr>
        <p:spPr>
          <a:xfrm>
            <a:off x="8200425" y="1470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0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3408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0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Duke: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51" name="Google Shape;151;p20"/>
          <p:cNvSpPr txBox="1"/>
          <p:nvPr/>
        </p:nvSpPr>
        <p:spPr>
          <a:xfrm>
            <a:off x="3332175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3690950" y="41712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40065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4322050" y="412758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46376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56" name="Google Shape;156;p20"/>
          <p:cNvSpPr txBox="1"/>
          <p:nvPr/>
        </p:nvSpPr>
        <p:spPr>
          <a:xfrm>
            <a:off x="49531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57" name="Google Shape;157;p20"/>
          <p:cNvSpPr txBox="1"/>
          <p:nvPr/>
        </p:nvSpPr>
        <p:spPr>
          <a:xfrm>
            <a:off x="526870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58" name="Google Shape;158;p20"/>
          <p:cNvSpPr txBox="1"/>
          <p:nvPr/>
        </p:nvSpPr>
        <p:spPr>
          <a:xfrm>
            <a:off x="5584250" y="41712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69303"/>
            <a:ext cx="9144002" cy="369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1"/>
          <p:cNvSpPr txBox="1"/>
          <p:nvPr/>
        </p:nvSpPr>
        <p:spPr>
          <a:xfrm>
            <a:off x="1502300" y="1369675"/>
            <a:ext cx="7641600" cy="10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4379" y="1264629"/>
            <a:ext cx="7546476" cy="33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1"/>
          <p:cNvSpPr txBox="1"/>
          <p:nvPr/>
        </p:nvSpPr>
        <p:spPr>
          <a:xfrm>
            <a:off x="235750" y="114225"/>
            <a:ext cx="8589300" cy="734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Five colleges: P</a:t>
            </a:r>
            <a:r>
              <a:rPr lang="en"/>
              <a:t>refered order of the columns in the result list?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9900"/>
                </a:solidFill>
              </a:rPr>
              <a:t>Mark with numbers 1-8 - by drag and drop -&gt;</a:t>
            </a:r>
            <a:endParaRPr b="1" sz="11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67" name="Google Shape;167;p21"/>
          <p:cNvSpPr txBox="1"/>
          <p:nvPr/>
        </p:nvSpPr>
        <p:spPr>
          <a:xfrm>
            <a:off x="8722125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68" name="Google Shape;168;p21"/>
          <p:cNvSpPr txBox="1"/>
          <p:nvPr/>
        </p:nvSpPr>
        <p:spPr>
          <a:xfrm>
            <a:off x="2447950" y="1369671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69" name="Google Shape;169;p21"/>
          <p:cNvSpPr txBox="1"/>
          <p:nvPr/>
        </p:nvSpPr>
        <p:spPr>
          <a:xfrm>
            <a:off x="4076650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70" name="Google Shape;170;p21"/>
          <p:cNvSpPr txBox="1"/>
          <p:nvPr/>
        </p:nvSpPr>
        <p:spPr>
          <a:xfrm>
            <a:off x="6111575" y="1369683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71" name="Google Shape;171;p21"/>
          <p:cNvSpPr txBox="1"/>
          <p:nvPr/>
        </p:nvSpPr>
        <p:spPr>
          <a:xfrm>
            <a:off x="5200400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72" name="Google Shape;172;p21"/>
          <p:cNvSpPr txBox="1"/>
          <p:nvPr/>
        </p:nvSpPr>
        <p:spPr>
          <a:xfrm>
            <a:off x="8199975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6961263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74" name="Google Shape;174;p21"/>
          <p:cNvSpPr txBox="1"/>
          <p:nvPr/>
        </p:nvSpPr>
        <p:spPr>
          <a:xfrm>
            <a:off x="7630925" y="1369675"/>
            <a:ext cx="245400" cy="205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