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11.xml"/>
  <Override ContentType="application/vnd.openxmlformats-officedocument.presentationml.comments+xml" PartName="/ppt/comments/comment2.xml"/>
  <Override ContentType="application/vnd.openxmlformats-officedocument.presentationml.comments+xml" PartName="/ppt/comments/comment10.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obo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1" name="Charlotte Whitt"/>
  <p:cmAuthor clrIdx="1" id="1" initials="" lastIdx="1" name="Laura Wright"/>
  <p:cmAuthor clrIdx="2" id="2" initials="" lastIdx="3" name="Felix"/>
  <p:cmAuthor clrIdx="3" id="3" initials="" lastIdx="2" name="Lisa McColl"/>
  <p:cmAuthor clrIdx="4" id="4" initials="" lastIdx="1" name="Kelly Drak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0-07T16:09:32.530">
    <p:pos x="6000" y="0"/>
    <p:text>Hi @tcwilson@ua.edu - just a gentle reminder. Thank you so much.
_Assigned to Tom Wilson_</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0-10-07T13:36:52.904">
    <p:pos x="196" y="57"/>
    <p:text>Hi @cuaco@library.tamu.edu - gentle reminder. Thanks much.
_Assigned to cuaco_</p:tex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1" dt="2020-10-07T15:21:59.440">
    <p:pos x="196" y="57"/>
    <p:text>Hi @kelly@flo.org - I'll also send this to you too. Thanks much.
_Reassigned to Kelly Drake_</p:text>
  </p:cm>
  <p:cm authorId="4" idx="1" dt="2020-10-07T15:21:59.440">
    <p:pos x="196" y="57"/>
    <p:text>Thanks @Charlotte - I've added it to today's Agenda</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0-10-07T13:24:06.679">
    <p:pos x="196" y="57"/>
    <p:text>Hi @tiziana.possemato@atcult.it - just a gentle reminder. Thanks much</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0-10-07T13:30:12.004">
    <p:pos x="196" y="57"/>
    <p:text>Hi @lew235@cornell.edu - just a gentle reminder. Thanks much</p:text>
  </p:cm>
  <p:cm authorId="1" idx="1" dt="2020-10-07T13:30:12.004">
    <p:pos x="196" y="57"/>
    <p:text>thank you -- getting input from our RA people this week</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0-10-07T13:27:55.820">
    <p:pos x="196" y="57"/>
    <p:text>Hi @jacqueline.samples@duke.edu - just a gentle reminder. Thanks much
_Assigned to Jacquie Samples_</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0-10-09T13:41:25.464">
    <p:pos x="196" y="57"/>
    <p:text>Hi @f.hemme@zbw.eu - just a gentle reminder. Thanks much.
_Reassigned to f.hemme@zbw.eu_</p:text>
  </p:cm>
  <p:cm authorId="2" idx="1" dt="2020-10-09T09:38:19.509">
    <p:pos x="196" y="57"/>
    <p:text>Hi +charlotte@indexdata.com , thanks for the reminder. I spoke with our RA staff and we came up with this order idea. The reason behind it:
1. Identify the item (1)
2. Display availability options (2-3)
3. Show infos re. the location and type of item (4-5)
4. Display relevant elements for serials and multipart monographs (6-8)
5. Display copy number, not relevant to our RA staff
Hope that helps!</p:text>
  </p:cm>
  <p:cm authorId="2" idx="2" dt="2020-10-09T13:41:25.464">
    <p:pos x="196" y="57"/>
    <p:text>We put the data on volume, issue and year mainly in our call numbers. But I don't want to "X" them completely, because they will be of high interest for other libraries.</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3" idx="1" dt="2020-10-07T16:45:01.998">
    <p:pos x="-18" y="1156"/>
    <p:text>We are probably in the minority in that we put the volume and issue info into our call number. We also do not use copy number. Since our practices may vary greatly from other libraries, don't let this sway you too much. Thank you.</p:text>
  </p:cm>
  <p:cm authorId="0" idx="6" dt="2020-10-07T14:53:58.628">
    <p:pos x="196" y="57"/>
    <p:text>Hi @lim213@lehigh.edu - just a gentle reminder. Thanks much.
_Reassigned to Lisa McColl_</p:text>
  </p:cm>
  <p:cm authorId="3" idx="2" dt="2020-10-07T14:53:58.628">
    <p:pos x="196" y="57"/>
    <p:text>Thank you Charlotte! I just need to consult with our serials cataloger. I'll try to get this finished by the end of the day today</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0-10-09T13:39:03.198">
    <p:pos x="196" y="57"/>
    <p:text>Hi @martina.schildt@gbv.de - who should I send this to at Leipzig. Thank you so much in advance.
_Reassigned to Martina Schildt_</p:text>
  </p:cm>
  <p:cm authorId="2" idx="3" dt="2020-10-09T13:39:03.198">
    <p:pos x="196" y="57"/>
    <p:text>Hi +muschall@ub.uni-leipzig.de, can I ask you to please forward this task to the relevant person in your library? I'm happy to provide some background if needed. Just ping me on Slack!
_Reassigned to Björn Muschall_</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0-10-07T13:34:32.600">
    <p:pos x="6000" y="0"/>
    <p:text>Hi @twliu@utexas.edu - hopefully the SHL would be interested in participating in this survey. Thanks much.
_Assigned to Tiewei Liu_</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0-10-07T13:36:10.640">
    <p:pos x="196" y="57"/>
    <p:text>Hi @kelly@flo.org and @andrew.clark@simmons.edu - I don't know if you'd be interested in participating in this survey. I can explain more at our Wednesday's meetings. Thanks much.
_Assigned to Kelly Drake_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7f23f94f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97f23f94f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97f23f94ff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97f23f94ff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97f23f94ff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97f23f94ff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97f23f94ff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97f23f94ff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a01b0a047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a01b0a047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97f23f94ff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97f23f94ff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97f23f94ff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97f23f94ff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97f23f94ff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97f23f94ff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9d760bec2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9d760bec2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97f23f94ff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97f23f94ff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7f23f94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7f23f94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97f23f94ff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97f23f94ff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SHL notes: When possible to have the item list configurable, then the goal will be solution 1 (see slide #27), and eventually solution 2 (see slide #28)</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97f23f94ff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97f23f94ff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97f23f94ff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97f23f94ff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97f23f94ff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97f23f94ff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97f23f94ff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97f23f94ff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97f23f94ff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97f23f94ff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97f23f94ff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97f23f94ff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9cfe2619a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9cfe2619a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9cfe2619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9cfe2619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9693cd41a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9693cd41a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ba2ced22b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ba2ced22b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97f23f94f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97f23f94f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7f23f94f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97f23f94f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7f23f94ff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7f23f94ff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7f23f94f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97f23f94f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97f23f94ff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97f23f94ff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issues.folio.org/browse/UXPROD-266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omments" Target="../comments/commen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omments" Target="../comments/comment6.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omments" Target="../comments/commen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comments" Target="../comments/comment8.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comments" Target="../comments/comment9.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comments" Target="../comments/comment10.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iki.folio.org/pages/viewpage.action?pageId=14463020"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comments" Target="../comments/comment1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omments" Target="../comments/commen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386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UXPROD-2663</a:t>
            </a:r>
            <a:endParaRPr/>
          </a:p>
          <a:p>
            <a:pPr indent="0" lvl="0" marL="0" rtl="0" algn="ctr">
              <a:spcBef>
                <a:spcPts val="0"/>
              </a:spcBef>
              <a:spcAft>
                <a:spcPts val="0"/>
              </a:spcAft>
              <a:buNone/>
            </a:pPr>
            <a:r>
              <a:t/>
            </a:r>
            <a:endParaRPr sz="3500">
              <a:solidFill>
                <a:srgbClr val="FF9900"/>
              </a:solidFill>
            </a:endParaRPr>
          </a:p>
        </p:txBody>
      </p:sp>
      <p:sp>
        <p:nvSpPr>
          <p:cNvPr id="55" name="Google Shape;55;p13"/>
          <p:cNvSpPr txBox="1"/>
          <p:nvPr>
            <p:ph idx="1" type="subTitle"/>
          </p:nvPr>
        </p:nvSpPr>
        <p:spPr>
          <a:xfrm>
            <a:off x="90575" y="2834125"/>
            <a:ext cx="8741700" cy="1547700"/>
          </a:xfrm>
          <a:prstGeom prst="rect">
            <a:avLst/>
          </a:prstGeom>
        </p:spPr>
        <p:txBody>
          <a:bodyPr anchorCtr="0" anchor="t" bIns="91425" lIns="91425" spcFirstLastPara="1" rIns="91425" wrap="square" tIns="91425">
            <a:noAutofit/>
          </a:bodyPr>
          <a:lstStyle/>
          <a:p>
            <a:pPr indent="0" lvl="0" marL="457200" marR="101600" rtl="0" algn="l">
              <a:lnSpc>
                <a:spcPct val="115000"/>
              </a:lnSpc>
              <a:spcBef>
                <a:spcPts val="0"/>
              </a:spcBef>
              <a:spcAft>
                <a:spcPts val="0"/>
              </a:spcAft>
              <a:buNone/>
            </a:pPr>
            <a:r>
              <a:t/>
            </a:r>
            <a:endParaRPr sz="1050">
              <a:solidFill>
                <a:srgbClr val="3B73AF"/>
              </a:solidFill>
              <a:highlight>
                <a:srgbClr val="F5F5F5"/>
              </a:highlight>
            </a:endParaRPr>
          </a:p>
          <a:p>
            <a:pPr indent="0" lvl="0" marL="0" rtl="0" algn="ctr">
              <a:spcBef>
                <a:spcPts val="0"/>
              </a:spcBef>
              <a:spcAft>
                <a:spcPts val="0"/>
              </a:spcAft>
              <a:buClr>
                <a:schemeClr val="dk1"/>
              </a:buClr>
              <a:buSzPts val="1100"/>
              <a:buFont typeface="Arial"/>
              <a:buNone/>
            </a:pPr>
            <a:r>
              <a:rPr lang="en"/>
              <a:t>Inventory. Item detail list. Configurable per tenant</a:t>
            </a:r>
            <a:endParaRPr b="1" sz="1800">
              <a:solidFill>
                <a:schemeClr val="dk1"/>
              </a:solidFill>
            </a:endParaRPr>
          </a:p>
          <a:p>
            <a:pPr indent="0" lvl="0" marL="0" rtl="0" algn="ctr">
              <a:spcBef>
                <a:spcPts val="0"/>
              </a:spcBef>
              <a:spcAft>
                <a:spcPts val="0"/>
              </a:spcAft>
              <a:buClr>
                <a:schemeClr val="dk1"/>
              </a:buClr>
              <a:buSzPts val="1100"/>
              <a:buFont typeface="Arial"/>
              <a:buNone/>
            </a:pPr>
            <a:r>
              <a:rPr lang="en" sz="1800">
                <a:solidFill>
                  <a:schemeClr val="dk1"/>
                </a:solidFill>
              </a:rPr>
              <a:t>Survey - 9/17/2020 </a:t>
            </a:r>
            <a:r>
              <a:rPr lang="en" sz="1800">
                <a:solidFill>
                  <a:schemeClr val="dk1"/>
                </a:solidFill>
              </a:rPr>
              <a:t>Charlotte Whitt</a:t>
            </a:r>
            <a:endParaRPr sz="18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2"/>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Chicago</a:t>
            </a:r>
            <a:r>
              <a:rPr lang="en"/>
              <a:t>: customized item list display </a:t>
            </a:r>
            <a:endParaRPr/>
          </a:p>
        </p:txBody>
      </p:sp>
      <p:sp>
        <p:nvSpPr>
          <p:cNvPr id="183" name="Google Shape;183;p22"/>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184" name="Google Shape;184;p22"/>
          <p:cNvPicPr preferRelativeResize="0"/>
          <p:nvPr/>
        </p:nvPicPr>
        <p:blipFill>
          <a:blip r:embed="rId3">
            <a:alphaModFix/>
          </a:blip>
          <a:stretch>
            <a:fillRect/>
          </a:stretch>
        </p:blipFill>
        <p:spPr>
          <a:xfrm>
            <a:off x="0" y="1778993"/>
            <a:ext cx="9143999" cy="3307214"/>
          </a:xfrm>
          <a:prstGeom prst="rect">
            <a:avLst/>
          </a:prstGeom>
          <a:noFill/>
          <a:ln>
            <a:noFill/>
          </a:ln>
        </p:spPr>
      </p:pic>
      <p:sp>
        <p:nvSpPr>
          <p:cNvPr id="185" name="Google Shape;185;p22"/>
          <p:cNvSpPr/>
          <p:nvPr/>
        </p:nvSpPr>
        <p:spPr>
          <a:xfrm>
            <a:off x="4516150" y="31705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186" name="Google Shape;186;p22"/>
          <p:cNvSpPr/>
          <p:nvPr/>
        </p:nvSpPr>
        <p:spPr>
          <a:xfrm>
            <a:off x="195252" y="317054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187" name="Google Shape;187;p22"/>
          <p:cNvSpPr/>
          <p:nvPr/>
        </p:nvSpPr>
        <p:spPr>
          <a:xfrm>
            <a:off x="1078298" y="3170554"/>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188" name="Google Shape;188;p22"/>
          <p:cNvSpPr/>
          <p:nvPr/>
        </p:nvSpPr>
        <p:spPr>
          <a:xfrm>
            <a:off x="1815062" y="31705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189" name="Google Shape;189;p22"/>
          <p:cNvSpPr/>
          <p:nvPr/>
        </p:nvSpPr>
        <p:spPr>
          <a:xfrm>
            <a:off x="5550516" y="31705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190" name="Google Shape;190;p22"/>
          <p:cNvSpPr/>
          <p:nvPr/>
        </p:nvSpPr>
        <p:spPr>
          <a:xfrm>
            <a:off x="3575925" y="31705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191" name="Google Shape;191;p22"/>
          <p:cNvSpPr/>
          <p:nvPr/>
        </p:nvSpPr>
        <p:spPr>
          <a:xfrm>
            <a:off x="60594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192" name="Google Shape;192;p22"/>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193" name="Google Shape;193;p22"/>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194" name="Google Shape;194;p22"/>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195" name="Google Shape;195;p22"/>
          <p:cNvSpPr/>
          <p:nvPr/>
        </p:nvSpPr>
        <p:spPr>
          <a:xfrm>
            <a:off x="6584900" y="308220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2"/>
          <p:cNvSpPr/>
          <p:nvPr/>
        </p:nvSpPr>
        <p:spPr>
          <a:xfrm>
            <a:off x="2775550" y="308220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2"/>
          <p:cNvSpPr/>
          <p:nvPr/>
        </p:nvSpPr>
        <p:spPr>
          <a:xfrm>
            <a:off x="7780375" y="308220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2"/>
          <p:cNvSpPr/>
          <p:nvPr/>
        </p:nvSpPr>
        <p:spPr>
          <a:xfrm>
            <a:off x="8492400" y="308220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3"/>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Cornell</a:t>
            </a:r>
            <a:r>
              <a:rPr lang="en"/>
              <a:t>: customized item list display</a:t>
            </a:r>
            <a:endParaRPr/>
          </a:p>
        </p:txBody>
      </p:sp>
      <p:sp>
        <p:nvSpPr>
          <p:cNvPr id="204" name="Google Shape;204;p23"/>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205" name="Google Shape;205;p23"/>
          <p:cNvPicPr preferRelativeResize="0"/>
          <p:nvPr/>
        </p:nvPicPr>
        <p:blipFill>
          <a:blip r:embed="rId4">
            <a:alphaModFix/>
          </a:blip>
          <a:stretch>
            <a:fillRect/>
          </a:stretch>
        </p:blipFill>
        <p:spPr>
          <a:xfrm>
            <a:off x="0" y="1778993"/>
            <a:ext cx="9143999" cy="3307214"/>
          </a:xfrm>
          <a:prstGeom prst="rect">
            <a:avLst/>
          </a:prstGeom>
          <a:noFill/>
          <a:ln>
            <a:noFill/>
          </a:ln>
        </p:spPr>
      </p:pic>
      <p:sp>
        <p:nvSpPr>
          <p:cNvPr id="206" name="Google Shape;206;p23"/>
          <p:cNvSpPr/>
          <p:nvPr/>
        </p:nvSpPr>
        <p:spPr>
          <a:xfrm>
            <a:off x="4510425" y="313340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207" name="Google Shape;207;p23"/>
          <p:cNvSpPr/>
          <p:nvPr/>
        </p:nvSpPr>
        <p:spPr>
          <a:xfrm>
            <a:off x="203102" y="318257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208" name="Google Shape;208;p23"/>
          <p:cNvSpPr/>
          <p:nvPr/>
        </p:nvSpPr>
        <p:spPr>
          <a:xfrm>
            <a:off x="5578873" y="3133404"/>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209" name="Google Shape;209;p23"/>
          <p:cNvSpPr/>
          <p:nvPr/>
        </p:nvSpPr>
        <p:spPr>
          <a:xfrm>
            <a:off x="6545787" y="313340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210" name="Google Shape;210;p23"/>
          <p:cNvSpPr/>
          <p:nvPr/>
        </p:nvSpPr>
        <p:spPr>
          <a:xfrm>
            <a:off x="1862341" y="318257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211" name="Google Shape;211;p23"/>
          <p:cNvSpPr/>
          <p:nvPr/>
        </p:nvSpPr>
        <p:spPr>
          <a:xfrm>
            <a:off x="3665725" y="318257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212" name="Google Shape;212;p23"/>
          <p:cNvSpPr/>
          <p:nvPr/>
        </p:nvSpPr>
        <p:spPr>
          <a:xfrm>
            <a:off x="1071025" y="318257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213" name="Google Shape;213;p23"/>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214" name="Google Shape;214;p23"/>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215" name="Google Shape;215;p23"/>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216" name="Google Shape;216;p23"/>
          <p:cNvSpPr/>
          <p:nvPr/>
        </p:nvSpPr>
        <p:spPr>
          <a:xfrm>
            <a:off x="2821025" y="313340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3"/>
          <p:cNvSpPr/>
          <p:nvPr/>
        </p:nvSpPr>
        <p:spPr>
          <a:xfrm>
            <a:off x="7780375" y="313340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
          <p:cNvSpPr/>
          <p:nvPr/>
        </p:nvSpPr>
        <p:spPr>
          <a:xfrm>
            <a:off x="8439925" y="3182575"/>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3"/>
          <p:cNvSpPr txBox="1"/>
          <p:nvPr/>
        </p:nvSpPr>
        <p:spPr>
          <a:xfrm>
            <a:off x="461725" y="1040125"/>
            <a:ext cx="4218900" cy="8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FF"/>
                </a:solidFill>
              </a:rPr>
              <a:t>Opinions differed -- this is an attempt to represent some conflicting desires</a:t>
            </a:r>
            <a:endParaRPr>
              <a:solidFill>
                <a:srgbClr val="99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4"/>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Duke</a:t>
            </a:r>
            <a:r>
              <a:rPr lang="en"/>
              <a:t>: customized item list display</a:t>
            </a:r>
            <a:endParaRPr/>
          </a:p>
        </p:txBody>
      </p:sp>
      <p:sp>
        <p:nvSpPr>
          <p:cNvPr id="225" name="Google Shape;225;p24"/>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226" name="Google Shape;226;p24"/>
          <p:cNvPicPr preferRelativeResize="0"/>
          <p:nvPr/>
        </p:nvPicPr>
        <p:blipFill>
          <a:blip r:embed="rId4">
            <a:alphaModFix/>
          </a:blip>
          <a:stretch>
            <a:fillRect/>
          </a:stretch>
        </p:blipFill>
        <p:spPr>
          <a:xfrm>
            <a:off x="0" y="1778993"/>
            <a:ext cx="9143999" cy="3307214"/>
          </a:xfrm>
          <a:prstGeom prst="rect">
            <a:avLst/>
          </a:prstGeom>
          <a:noFill/>
          <a:ln>
            <a:noFill/>
          </a:ln>
        </p:spPr>
      </p:pic>
      <p:sp>
        <p:nvSpPr>
          <p:cNvPr id="227" name="Google Shape;227;p24"/>
          <p:cNvSpPr/>
          <p:nvPr/>
        </p:nvSpPr>
        <p:spPr>
          <a:xfrm>
            <a:off x="375212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228" name="Google Shape;228;p24"/>
          <p:cNvSpPr/>
          <p:nvPr/>
        </p:nvSpPr>
        <p:spPr>
          <a:xfrm>
            <a:off x="4131277" y="104012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229" name="Google Shape;229;p24"/>
          <p:cNvSpPr/>
          <p:nvPr/>
        </p:nvSpPr>
        <p:spPr>
          <a:xfrm>
            <a:off x="4510423" y="1040129"/>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230" name="Google Shape;230;p24"/>
          <p:cNvSpPr/>
          <p:nvPr/>
        </p:nvSpPr>
        <p:spPr>
          <a:xfrm>
            <a:off x="4889587"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231" name="Google Shape;231;p24"/>
          <p:cNvSpPr/>
          <p:nvPr/>
        </p:nvSpPr>
        <p:spPr>
          <a:xfrm>
            <a:off x="5302666"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232" name="Google Shape;232;p24"/>
          <p:cNvSpPr/>
          <p:nvPr/>
        </p:nvSpPr>
        <p:spPr>
          <a:xfrm>
            <a:off x="56810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233" name="Google Shape;233;p24"/>
          <p:cNvSpPr/>
          <p:nvPr/>
        </p:nvSpPr>
        <p:spPr>
          <a:xfrm>
            <a:off x="60594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234" name="Google Shape;234;p24"/>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235" name="Google Shape;235;p24"/>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236" name="Google Shape;236;p24"/>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237" name="Google Shape;237;p24"/>
          <p:cNvSpPr/>
          <p:nvPr/>
        </p:nvSpPr>
        <p:spPr>
          <a:xfrm>
            <a:off x="42442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4"/>
          <p:cNvSpPr/>
          <p:nvPr/>
        </p:nvSpPr>
        <p:spPr>
          <a:xfrm>
            <a:off x="85897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4"/>
          <p:cNvSpPr/>
          <p:nvPr/>
        </p:nvSpPr>
        <p:spPr>
          <a:xfrm>
            <a:off x="1250100"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5"/>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Five colleges</a:t>
            </a:r>
            <a:r>
              <a:rPr lang="en"/>
              <a:t>: customized item list display</a:t>
            </a:r>
            <a:endParaRPr/>
          </a:p>
          <a:p>
            <a:pPr indent="0" lvl="0" marL="0" rtl="0" algn="l">
              <a:spcBef>
                <a:spcPts val="0"/>
              </a:spcBef>
              <a:spcAft>
                <a:spcPts val="0"/>
              </a:spcAft>
              <a:buNone/>
            </a:pPr>
            <a:r>
              <a:t/>
            </a:r>
            <a:endParaRPr/>
          </a:p>
        </p:txBody>
      </p:sp>
      <p:sp>
        <p:nvSpPr>
          <p:cNvPr id="245" name="Google Shape;245;p25"/>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246" name="Google Shape;246;p25"/>
          <p:cNvPicPr preferRelativeResize="0"/>
          <p:nvPr/>
        </p:nvPicPr>
        <p:blipFill>
          <a:blip r:embed="rId3">
            <a:alphaModFix/>
          </a:blip>
          <a:stretch>
            <a:fillRect/>
          </a:stretch>
        </p:blipFill>
        <p:spPr>
          <a:xfrm>
            <a:off x="0" y="1778993"/>
            <a:ext cx="9143999" cy="3307214"/>
          </a:xfrm>
          <a:prstGeom prst="rect">
            <a:avLst/>
          </a:prstGeom>
          <a:noFill/>
          <a:ln>
            <a:noFill/>
          </a:ln>
        </p:spPr>
      </p:pic>
      <p:sp>
        <p:nvSpPr>
          <p:cNvPr id="247" name="Google Shape;247;p25"/>
          <p:cNvSpPr/>
          <p:nvPr/>
        </p:nvSpPr>
        <p:spPr>
          <a:xfrm>
            <a:off x="311700" y="37656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248" name="Google Shape;248;p25"/>
          <p:cNvSpPr/>
          <p:nvPr/>
        </p:nvSpPr>
        <p:spPr>
          <a:xfrm>
            <a:off x="4572002" y="376564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249" name="Google Shape;249;p25"/>
          <p:cNvSpPr/>
          <p:nvPr/>
        </p:nvSpPr>
        <p:spPr>
          <a:xfrm>
            <a:off x="5642573" y="3765654"/>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250" name="Google Shape;250;p25"/>
          <p:cNvSpPr/>
          <p:nvPr/>
        </p:nvSpPr>
        <p:spPr>
          <a:xfrm>
            <a:off x="6569837" y="37656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251" name="Google Shape;251;p25"/>
          <p:cNvSpPr/>
          <p:nvPr/>
        </p:nvSpPr>
        <p:spPr>
          <a:xfrm>
            <a:off x="2831666" y="37656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252" name="Google Shape;252;p25"/>
          <p:cNvSpPr/>
          <p:nvPr/>
        </p:nvSpPr>
        <p:spPr>
          <a:xfrm>
            <a:off x="3701838" y="37656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253" name="Google Shape;253;p25"/>
          <p:cNvSpPr/>
          <p:nvPr/>
        </p:nvSpPr>
        <p:spPr>
          <a:xfrm>
            <a:off x="1091350" y="37656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254" name="Google Shape;254;p25"/>
          <p:cNvSpPr/>
          <p:nvPr/>
        </p:nvSpPr>
        <p:spPr>
          <a:xfrm>
            <a:off x="1871000" y="37656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255" name="Google Shape;255;p25"/>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256" name="Google Shape;256;p25"/>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257" name="Google Shape;257;p25"/>
          <p:cNvSpPr/>
          <p:nvPr/>
        </p:nvSpPr>
        <p:spPr>
          <a:xfrm>
            <a:off x="42442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5"/>
          <p:cNvSpPr/>
          <p:nvPr/>
        </p:nvSpPr>
        <p:spPr>
          <a:xfrm>
            <a:off x="7780375" y="36042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5"/>
          <p:cNvSpPr/>
          <p:nvPr/>
        </p:nvSpPr>
        <p:spPr>
          <a:xfrm>
            <a:off x="8567650" y="36042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6"/>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GBV</a:t>
            </a:r>
            <a:r>
              <a:rPr lang="en"/>
              <a:t>: customized item list display</a:t>
            </a:r>
            <a:endParaRPr/>
          </a:p>
        </p:txBody>
      </p:sp>
      <p:sp>
        <p:nvSpPr>
          <p:cNvPr id="265" name="Google Shape;265;p26"/>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266" name="Google Shape;266;p26"/>
          <p:cNvPicPr preferRelativeResize="0"/>
          <p:nvPr/>
        </p:nvPicPr>
        <p:blipFill>
          <a:blip r:embed="rId4">
            <a:alphaModFix/>
          </a:blip>
          <a:stretch>
            <a:fillRect/>
          </a:stretch>
        </p:blipFill>
        <p:spPr>
          <a:xfrm>
            <a:off x="0" y="1778993"/>
            <a:ext cx="9143999" cy="3307214"/>
          </a:xfrm>
          <a:prstGeom prst="rect">
            <a:avLst/>
          </a:prstGeom>
          <a:noFill/>
          <a:ln>
            <a:noFill/>
          </a:ln>
        </p:spPr>
      </p:pic>
      <p:sp>
        <p:nvSpPr>
          <p:cNvPr id="267" name="Google Shape;267;p26"/>
          <p:cNvSpPr/>
          <p:nvPr/>
        </p:nvSpPr>
        <p:spPr>
          <a:xfrm>
            <a:off x="311700" y="373987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268" name="Google Shape;268;p26"/>
          <p:cNvSpPr/>
          <p:nvPr/>
        </p:nvSpPr>
        <p:spPr>
          <a:xfrm>
            <a:off x="1081289" y="373987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269" name="Google Shape;269;p26"/>
          <p:cNvSpPr/>
          <p:nvPr/>
        </p:nvSpPr>
        <p:spPr>
          <a:xfrm>
            <a:off x="3738236" y="3705029"/>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270" name="Google Shape;270;p26"/>
          <p:cNvSpPr/>
          <p:nvPr/>
        </p:nvSpPr>
        <p:spPr>
          <a:xfrm>
            <a:off x="4572012" y="37050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271" name="Google Shape;271;p26"/>
          <p:cNvSpPr/>
          <p:nvPr/>
        </p:nvSpPr>
        <p:spPr>
          <a:xfrm>
            <a:off x="2904466" y="373987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272" name="Google Shape;272;p26"/>
          <p:cNvSpPr/>
          <p:nvPr/>
        </p:nvSpPr>
        <p:spPr>
          <a:xfrm>
            <a:off x="5719575" y="373987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273" name="Google Shape;273;p26"/>
          <p:cNvSpPr/>
          <p:nvPr/>
        </p:nvSpPr>
        <p:spPr>
          <a:xfrm>
            <a:off x="7718700" y="37050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274" name="Google Shape;274;p26"/>
          <p:cNvSpPr/>
          <p:nvPr/>
        </p:nvSpPr>
        <p:spPr>
          <a:xfrm>
            <a:off x="6824425" y="373987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275" name="Google Shape;275;p26"/>
          <p:cNvSpPr/>
          <p:nvPr/>
        </p:nvSpPr>
        <p:spPr>
          <a:xfrm>
            <a:off x="1850875" y="37050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276" name="Google Shape;276;p26"/>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277" name="Google Shape;277;p26"/>
          <p:cNvSpPr/>
          <p:nvPr/>
        </p:nvSpPr>
        <p:spPr>
          <a:xfrm>
            <a:off x="51907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6"/>
          <p:cNvSpPr/>
          <p:nvPr/>
        </p:nvSpPr>
        <p:spPr>
          <a:xfrm>
            <a:off x="85897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6"/>
          <p:cNvSpPr/>
          <p:nvPr/>
        </p:nvSpPr>
        <p:spPr>
          <a:xfrm>
            <a:off x="8612975" y="3705025"/>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7"/>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Hungary</a:t>
            </a:r>
            <a:r>
              <a:rPr lang="en"/>
              <a:t>: customized item list display</a:t>
            </a:r>
            <a:endParaRPr/>
          </a:p>
          <a:p>
            <a:pPr indent="0" lvl="0" marL="0" rtl="0" algn="l">
              <a:spcBef>
                <a:spcPts val="0"/>
              </a:spcBef>
              <a:spcAft>
                <a:spcPts val="0"/>
              </a:spcAft>
              <a:buNone/>
            </a:pPr>
            <a:r>
              <a:t/>
            </a:r>
            <a:endParaRPr/>
          </a:p>
        </p:txBody>
      </p:sp>
      <p:sp>
        <p:nvSpPr>
          <p:cNvPr id="285" name="Google Shape;285;p27"/>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286" name="Google Shape;286;p27"/>
          <p:cNvPicPr preferRelativeResize="0"/>
          <p:nvPr/>
        </p:nvPicPr>
        <p:blipFill>
          <a:blip r:embed="rId3">
            <a:alphaModFix/>
          </a:blip>
          <a:stretch>
            <a:fillRect/>
          </a:stretch>
        </p:blipFill>
        <p:spPr>
          <a:xfrm>
            <a:off x="0" y="1778993"/>
            <a:ext cx="9143999" cy="3307214"/>
          </a:xfrm>
          <a:prstGeom prst="rect">
            <a:avLst/>
          </a:prstGeom>
          <a:noFill/>
          <a:ln>
            <a:noFill/>
          </a:ln>
        </p:spPr>
      </p:pic>
      <p:sp>
        <p:nvSpPr>
          <p:cNvPr id="287" name="Google Shape;287;p27"/>
          <p:cNvSpPr/>
          <p:nvPr/>
        </p:nvSpPr>
        <p:spPr>
          <a:xfrm>
            <a:off x="375212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288" name="Google Shape;288;p27"/>
          <p:cNvSpPr/>
          <p:nvPr/>
        </p:nvSpPr>
        <p:spPr>
          <a:xfrm>
            <a:off x="4131277" y="104012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289" name="Google Shape;289;p27"/>
          <p:cNvSpPr/>
          <p:nvPr/>
        </p:nvSpPr>
        <p:spPr>
          <a:xfrm>
            <a:off x="4510423" y="1040129"/>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290" name="Google Shape;290;p27"/>
          <p:cNvSpPr/>
          <p:nvPr/>
        </p:nvSpPr>
        <p:spPr>
          <a:xfrm>
            <a:off x="4889587"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291" name="Google Shape;291;p27"/>
          <p:cNvSpPr/>
          <p:nvPr/>
        </p:nvSpPr>
        <p:spPr>
          <a:xfrm>
            <a:off x="5302666"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292" name="Google Shape;292;p27"/>
          <p:cNvSpPr/>
          <p:nvPr/>
        </p:nvSpPr>
        <p:spPr>
          <a:xfrm>
            <a:off x="56810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293" name="Google Shape;293;p27"/>
          <p:cNvSpPr/>
          <p:nvPr/>
        </p:nvSpPr>
        <p:spPr>
          <a:xfrm>
            <a:off x="60594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294" name="Google Shape;294;p27"/>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295" name="Google Shape;295;p27"/>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296" name="Google Shape;296;p27"/>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297" name="Google Shape;297;p27"/>
          <p:cNvSpPr/>
          <p:nvPr/>
        </p:nvSpPr>
        <p:spPr>
          <a:xfrm>
            <a:off x="42442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7"/>
          <p:cNvSpPr/>
          <p:nvPr/>
        </p:nvSpPr>
        <p:spPr>
          <a:xfrm>
            <a:off x="85897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7"/>
          <p:cNvSpPr/>
          <p:nvPr/>
        </p:nvSpPr>
        <p:spPr>
          <a:xfrm>
            <a:off x="1250100"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8"/>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Lehigh</a:t>
            </a:r>
            <a:r>
              <a:rPr lang="en"/>
              <a:t>: customized item list display</a:t>
            </a:r>
            <a:endParaRPr/>
          </a:p>
        </p:txBody>
      </p:sp>
      <p:sp>
        <p:nvSpPr>
          <p:cNvPr id="305" name="Google Shape;305;p28"/>
          <p:cNvSpPr txBox="1"/>
          <p:nvPr>
            <p:ph idx="1" type="body"/>
          </p:nvPr>
        </p:nvSpPr>
        <p:spPr>
          <a:xfrm>
            <a:off x="311700" y="696875"/>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306" name="Google Shape;306;p28"/>
          <p:cNvPicPr preferRelativeResize="0"/>
          <p:nvPr/>
        </p:nvPicPr>
        <p:blipFill>
          <a:blip r:embed="rId4">
            <a:alphaModFix/>
          </a:blip>
          <a:stretch>
            <a:fillRect/>
          </a:stretch>
        </p:blipFill>
        <p:spPr>
          <a:xfrm>
            <a:off x="-29025" y="1836293"/>
            <a:ext cx="9143999" cy="3307214"/>
          </a:xfrm>
          <a:prstGeom prst="rect">
            <a:avLst/>
          </a:prstGeom>
          <a:noFill/>
          <a:ln>
            <a:noFill/>
          </a:ln>
        </p:spPr>
      </p:pic>
      <p:sp>
        <p:nvSpPr>
          <p:cNvPr id="307" name="Google Shape;307;p28"/>
          <p:cNvSpPr/>
          <p:nvPr/>
        </p:nvSpPr>
        <p:spPr>
          <a:xfrm>
            <a:off x="311700" y="35763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308" name="Google Shape;308;p28"/>
          <p:cNvSpPr/>
          <p:nvPr/>
        </p:nvSpPr>
        <p:spPr>
          <a:xfrm>
            <a:off x="1034802" y="357632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309" name="Google Shape;309;p28"/>
          <p:cNvSpPr/>
          <p:nvPr/>
        </p:nvSpPr>
        <p:spPr>
          <a:xfrm>
            <a:off x="2638723" y="3576329"/>
            <a:ext cx="339900" cy="202800"/>
          </a:xfrm>
          <a:prstGeom prst="hexagon">
            <a:avLst>
              <a:gd fmla="val 33136"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310" name="Google Shape;310;p28"/>
          <p:cNvSpPr/>
          <p:nvPr/>
        </p:nvSpPr>
        <p:spPr>
          <a:xfrm>
            <a:off x="3592262" y="35763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311" name="Google Shape;311;p28"/>
          <p:cNvSpPr/>
          <p:nvPr/>
        </p:nvSpPr>
        <p:spPr>
          <a:xfrm>
            <a:off x="4592254" y="35763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312" name="Google Shape;312;p28"/>
          <p:cNvSpPr/>
          <p:nvPr/>
        </p:nvSpPr>
        <p:spPr>
          <a:xfrm>
            <a:off x="5666863"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313" name="Google Shape;313;p28"/>
          <p:cNvSpPr/>
          <p:nvPr/>
        </p:nvSpPr>
        <p:spPr>
          <a:xfrm>
            <a:off x="61288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314" name="Google Shape;314;p28"/>
          <p:cNvSpPr/>
          <p:nvPr/>
        </p:nvSpPr>
        <p:spPr>
          <a:xfrm>
            <a:off x="65072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315" name="Google Shape;315;p28"/>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316" name="Google Shape;316;p28"/>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317" name="Google Shape;317;p28"/>
          <p:cNvSpPr/>
          <p:nvPr/>
        </p:nvSpPr>
        <p:spPr>
          <a:xfrm>
            <a:off x="6702525" y="3576325"/>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8"/>
          <p:cNvSpPr/>
          <p:nvPr/>
        </p:nvSpPr>
        <p:spPr>
          <a:xfrm>
            <a:off x="5702225" y="3576325"/>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8"/>
          <p:cNvSpPr/>
          <p:nvPr/>
        </p:nvSpPr>
        <p:spPr>
          <a:xfrm>
            <a:off x="1757900" y="3576325"/>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8"/>
          <p:cNvSpPr/>
          <p:nvPr/>
        </p:nvSpPr>
        <p:spPr>
          <a:xfrm>
            <a:off x="7702825" y="3576325"/>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8"/>
          <p:cNvSpPr/>
          <p:nvPr/>
        </p:nvSpPr>
        <p:spPr>
          <a:xfrm>
            <a:off x="8435125" y="3576325"/>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9"/>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Leipzig</a:t>
            </a:r>
            <a:r>
              <a:rPr lang="en"/>
              <a:t>: customized item list display</a:t>
            </a:r>
            <a:endParaRPr/>
          </a:p>
        </p:txBody>
      </p:sp>
      <p:sp>
        <p:nvSpPr>
          <p:cNvPr id="327" name="Google Shape;327;p29"/>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328" name="Google Shape;328;p29"/>
          <p:cNvPicPr preferRelativeResize="0"/>
          <p:nvPr/>
        </p:nvPicPr>
        <p:blipFill>
          <a:blip r:embed="rId4">
            <a:alphaModFix/>
          </a:blip>
          <a:stretch>
            <a:fillRect/>
          </a:stretch>
        </p:blipFill>
        <p:spPr>
          <a:xfrm>
            <a:off x="0" y="1778993"/>
            <a:ext cx="9143999" cy="3307214"/>
          </a:xfrm>
          <a:prstGeom prst="rect">
            <a:avLst/>
          </a:prstGeom>
          <a:noFill/>
          <a:ln>
            <a:noFill/>
          </a:ln>
        </p:spPr>
      </p:pic>
      <p:sp>
        <p:nvSpPr>
          <p:cNvPr id="329" name="Google Shape;329;p29"/>
          <p:cNvSpPr/>
          <p:nvPr/>
        </p:nvSpPr>
        <p:spPr>
          <a:xfrm>
            <a:off x="375212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330" name="Google Shape;330;p29"/>
          <p:cNvSpPr/>
          <p:nvPr/>
        </p:nvSpPr>
        <p:spPr>
          <a:xfrm>
            <a:off x="4131277" y="104012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331" name="Google Shape;331;p29"/>
          <p:cNvSpPr/>
          <p:nvPr/>
        </p:nvSpPr>
        <p:spPr>
          <a:xfrm>
            <a:off x="4510423" y="1040129"/>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332" name="Google Shape;332;p29"/>
          <p:cNvSpPr/>
          <p:nvPr/>
        </p:nvSpPr>
        <p:spPr>
          <a:xfrm>
            <a:off x="4889587"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333" name="Google Shape;333;p29"/>
          <p:cNvSpPr/>
          <p:nvPr/>
        </p:nvSpPr>
        <p:spPr>
          <a:xfrm>
            <a:off x="5302666"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334" name="Google Shape;334;p29"/>
          <p:cNvSpPr/>
          <p:nvPr/>
        </p:nvSpPr>
        <p:spPr>
          <a:xfrm>
            <a:off x="56810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335" name="Google Shape;335;p29"/>
          <p:cNvSpPr/>
          <p:nvPr/>
        </p:nvSpPr>
        <p:spPr>
          <a:xfrm>
            <a:off x="60594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336" name="Google Shape;336;p29"/>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337" name="Google Shape;337;p29"/>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338" name="Google Shape;338;p29"/>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339" name="Google Shape;339;p29"/>
          <p:cNvSpPr/>
          <p:nvPr/>
        </p:nvSpPr>
        <p:spPr>
          <a:xfrm>
            <a:off x="1852275" y="31753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9"/>
          <p:cNvSpPr/>
          <p:nvPr/>
        </p:nvSpPr>
        <p:spPr>
          <a:xfrm>
            <a:off x="1250100"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0"/>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MSU: customized item list display</a:t>
            </a:r>
            <a:endParaRPr/>
          </a:p>
        </p:txBody>
      </p:sp>
      <p:sp>
        <p:nvSpPr>
          <p:cNvPr id="346" name="Google Shape;346;p30"/>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347" name="Google Shape;347;p30"/>
          <p:cNvPicPr preferRelativeResize="0"/>
          <p:nvPr/>
        </p:nvPicPr>
        <p:blipFill>
          <a:blip r:embed="rId3">
            <a:alphaModFix/>
          </a:blip>
          <a:stretch>
            <a:fillRect/>
          </a:stretch>
        </p:blipFill>
        <p:spPr>
          <a:xfrm>
            <a:off x="0" y="1778993"/>
            <a:ext cx="9143999" cy="3307214"/>
          </a:xfrm>
          <a:prstGeom prst="rect">
            <a:avLst/>
          </a:prstGeom>
          <a:noFill/>
          <a:ln>
            <a:noFill/>
          </a:ln>
        </p:spPr>
      </p:pic>
      <p:sp>
        <p:nvSpPr>
          <p:cNvPr id="348" name="Google Shape;348;p30"/>
          <p:cNvSpPr/>
          <p:nvPr/>
        </p:nvSpPr>
        <p:spPr>
          <a:xfrm>
            <a:off x="311700" y="382430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349" name="Google Shape;349;p30"/>
          <p:cNvSpPr/>
          <p:nvPr/>
        </p:nvSpPr>
        <p:spPr>
          <a:xfrm>
            <a:off x="1120639" y="402709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350" name="Google Shape;350;p30"/>
          <p:cNvSpPr/>
          <p:nvPr/>
        </p:nvSpPr>
        <p:spPr>
          <a:xfrm>
            <a:off x="7819448" y="3878004"/>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351" name="Google Shape;351;p30"/>
          <p:cNvSpPr/>
          <p:nvPr/>
        </p:nvSpPr>
        <p:spPr>
          <a:xfrm>
            <a:off x="4507987" y="40733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352" name="Google Shape;352;p30"/>
          <p:cNvSpPr/>
          <p:nvPr/>
        </p:nvSpPr>
        <p:spPr>
          <a:xfrm>
            <a:off x="2814304" y="40733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353" name="Google Shape;353;p30"/>
          <p:cNvSpPr/>
          <p:nvPr/>
        </p:nvSpPr>
        <p:spPr>
          <a:xfrm>
            <a:off x="3780175" y="40733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354" name="Google Shape;354;p30"/>
          <p:cNvSpPr/>
          <p:nvPr/>
        </p:nvSpPr>
        <p:spPr>
          <a:xfrm>
            <a:off x="60594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355" name="Google Shape;355;p30"/>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356" name="Google Shape;356;p30"/>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357" name="Google Shape;357;p30"/>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358" name="Google Shape;358;p30"/>
          <p:cNvSpPr/>
          <p:nvPr/>
        </p:nvSpPr>
        <p:spPr>
          <a:xfrm>
            <a:off x="1929575" y="358520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0"/>
          <p:cNvSpPr/>
          <p:nvPr/>
        </p:nvSpPr>
        <p:spPr>
          <a:xfrm>
            <a:off x="5805500" y="3634675"/>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0"/>
          <p:cNvSpPr/>
          <p:nvPr/>
        </p:nvSpPr>
        <p:spPr>
          <a:xfrm>
            <a:off x="6812475" y="37805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
          <p:cNvSpPr/>
          <p:nvPr/>
        </p:nvSpPr>
        <p:spPr>
          <a:xfrm>
            <a:off x="8530100" y="373430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1"/>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 Thomas</a:t>
            </a:r>
            <a:r>
              <a:rPr lang="en"/>
              <a:t>: customized item list display</a:t>
            </a:r>
            <a:endParaRPr/>
          </a:p>
          <a:p>
            <a:pPr indent="0" lvl="0" marL="0" rtl="0" algn="l">
              <a:spcBef>
                <a:spcPts val="0"/>
              </a:spcBef>
              <a:spcAft>
                <a:spcPts val="0"/>
              </a:spcAft>
              <a:buNone/>
            </a:pPr>
            <a:r>
              <a:t/>
            </a:r>
            <a:endParaRPr/>
          </a:p>
        </p:txBody>
      </p:sp>
      <p:sp>
        <p:nvSpPr>
          <p:cNvPr id="367" name="Google Shape;367;p31"/>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368" name="Google Shape;368;p31"/>
          <p:cNvPicPr preferRelativeResize="0"/>
          <p:nvPr/>
        </p:nvPicPr>
        <p:blipFill>
          <a:blip r:embed="rId3">
            <a:alphaModFix/>
          </a:blip>
          <a:stretch>
            <a:fillRect/>
          </a:stretch>
        </p:blipFill>
        <p:spPr>
          <a:xfrm>
            <a:off x="0" y="1778993"/>
            <a:ext cx="9143999" cy="3307214"/>
          </a:xfrm>
          <a:prstGeom prst="rect">
            <a:avLst/>
          </a:prstGeom>
          <a:noFill/>
          <a:ln>
            <a:noFill/>
          </a:ln>
        </p:spPr>
      </p:pic>
      <p:sp>
        <p:nvSpPr>
          <p:cNvPr id="369" name="Google Shape;369;p31"/>
          <p:cNvSpPr/>
          <p:nvPr/>
        </p:nvSpPr>
        <p:spPr>
          <a:xfrm>
            <a:off x="375212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370" name="Google Shape;370;p31"/>
          <p:cNvSpPr/>
          <p:nvPr/>
        </p:nvSpPr>
        <p:spPr>
          <a:xfrm>
            <a:off x="4131277" y="104012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371" name="Google Shape;371;p31"/>
          <p:cNvSpPr/>
          <p:nvPr/>
        </p:nvSpPr>
        <p:spPr>
          <a:xfrm>
            <a:off x="4510423" y="1040129"/>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372" name="Google Shape;372;p31"/>
          <p:cNvSpPr/>
          <p:nvPr/>
        </p:nvSpPr>
        <p:spPr>
          <a:xfrm>
            <a:off x="4889587"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373" name="Google Shape;373;p31"/>
          <p:cNvSpPr/>
          <p:nvPr/>
        </p:nvSpPr>
        <p:spPr>
          <a:xfrm>
            <a:off x="5302666"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374" name="Google Shape;374;p31"/>
          <p:cNvSpPr/>
          <p:nvPr/>
        </p:nvSpPr>
        <p:spPr>
          <a:xfrm>
            <a:off x="56810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375" name="Google Shape;375;p31"/>
          <p:cNvSpPr/>
          <p:nvPr/>
        </p:nvSpPr>
        <p:spPr>
          <a:xfrm>
            <a:off x="60594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376" name="Google Shape;376;p31"/>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377" name="Google Shape;377;p31"/>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378" name="Google Shape;378;p31"/>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379" name="Google Shape;379;p31"/>
          <p:cNvSpPr/>
          <p:nvPr/>
        </p:nvSpPr>
        <p:spPr>
          <a:xfrm>
            <a:off x="42442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p:nvPr/>
        </p:nvSpPr>
        <p:spPr>
          <a:xfrm>
            <a:off x="85897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1"/>
          <p:cNvSpPr/>
          <p:nvPr/>
        </p:nvSpPr>
        <p:spPr>
          <a:xfrm>
            <a:off x="1250100"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57875"/>
            <a:ext cx="8520600" cy="43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666666"/>
                </a:solidFill>
                <a:highlight>
                  <a:srgbClr val="FFFFFF"/>
                </a:highlight>
                <a:latin typeface="Roboto"/>
                <a:ea typeface="Roboto"/>
                <a:cs typeface="Roboto"/>
                <a:sym typeface="Roboto"/>
              </a:rPr>
              <a:t>Card display (long term). Customizable MCL short term.</a:t>
            </a:r>
            <a:endParaRPr sz="1800">
              <a:solidFill>
                <a:srgbClr val="666666"/>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800">
              <a:solidFill>
                <a:srgbClr val="666666"/>
              </a:solidFill>
              <a:highlight>
                <a:srgbClr val="FFFFFF"/>
              </a:highlight>
              <a:latin typeface="Roboto"/>
              <a:ea typeface="Roboto"/>
              <a:cs typeface="Roboto"/>
              <a:sym typeface="Roboto"/>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solidFill>
                <a:srgbClr val="666666"/>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666666"/>
              </a:solidFill>
              <a:highlight>
                <a:srgbClr val="FFFFFF"/>
              </a:highlight>
              <a:latin typeface="Roboto"/>
              <a:ea typeface="Roboto"/>
              <a:cs typeface="Roboto"/>
              <a:sym typeface="Roboto"/>
            </a:endParaRPr>
          </a:p>
        </p:txBody>
      </p:sp>
      <p:pic>
        <p:nvPicPr>
          <p:cNvPr id="62" name="Google Shape;62;p14"/>
          <p:cNvPicPr preferRelativeResize="0"/>
          <p:nvPr/>
        </p:nvPicPr>
        <p:blipFill>
          <a:blip r:embed="rId3">
            <a:alphaModFix/>
          </a:blip>
          <a:stretch>
            <a:fillRect/>
          </a:stretch>
        </p:blipFill>
        <p:spPr>
          <a:xfrm>
            <a:off x="3006425" y="607675"/>
            <a:ext cx="5954226" cy="4227875"/>
          </a:xfrm>
          <a:prstGeom prst="rect">
            <a:avLst/>
          </a:prstGeom>
          <a:noFill/>
          <a:ln>
            <a:noFill/>
          </a:ln>
        </p:spPr>
      </p:pic>
      <p:sp>
        <p:nvSpPr>
          <p:cNvPr id="63" name="Google Shape;63;p14"/>
          <p:cNvSpPr txBox="1"/>
          <p:nvPr/>
        </p:nvSpPr>
        <p:spPr>
          <a:xfrm>
            <a:off x="446100" y="564275"/>
            <a:ext cx="24234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New feature:</a:t>
            </a:r>
            <a:endParaRPr/>
          </a:p>
          <a:p>
            <a:pPr indent="0" lvl="0" marL="0" rtl="0" algn="l">
              <a:spcBef>
                <a:spcPts val="0"/>
              </a:spcBef>
              <a:spcAft>
                <a:spcPts val="0"/>
              </a:spcAft>
              <a:buNone/>
            </a:pPr>
            <a:r>
              <a:t/>
            </a:r>
            <a:endParaRPr/>
          </a:p>
          <a:p>
            <a:pPr indent="-292100" lvl="0" marL="457200" rtl="0" algn="l">
              <a:spcBef>
                <a:spcPts val="0"/>
              </a:spcBef>
              <a:spcAft>
                <a:spcPts val="0"/>
              </a:spcAft>
              <a:buClr>
                <a:schemeClr val="dk1"/>
              </a:buClr>
              <a:buSzPts val="1000"/>
              <a:buAutoNum type="arabicParenR"/>
            </a:pPr>
            <a:r>
              <a:rPr lang="en" sz="1000">
                <a:solidFill>
                  <a:schemeClr val="dk1"/>
                </a:solidFill>
                <a:highlight>
                  <a:srgbClr val="FFFFFF"/>
                </a:highlight>
              </a:rPr>
              <a:t>To be ranked by the libraries</a:t>
            </a:r>
            <a:endParaRPr sz="1000">
              <a:solidFill>
                <a:schemeClr val="dk1"/>
              </a:solidFill>
              <a:highlight>
                <a:srgbClr val="FFFFFF"/>
              </a:highlight>
            </a:endParaRPr>
          </a:p>
          <a:p>
            <a:pPr indent="-292100" lvl="0" marL="457200" rtl="0" algn="l">
              <a:spcBef>
                <a:spcPts val="0"/>
              </a:spcBef>
              <a:spcAft>
                <a:spcPts val="0"/>
              </a:spcAft>
              <a:buClr>
                <a:schemeClr val="dk1"/>
              </a:buClr>
              <a:buSzPts val="1000"/>
              <a:buAutoNum type="arabicParenR"/>
            </a:pPr>
            <a:r>
              <a:rPr lang="en" sz="1000">
                <a:solidFill>
                  <a:schemeClr val="dk1"/>
                </a:solidFill>
                <a:highlight>
                  <a:srgbClr val="FFFFFF"/>
                </a:highlight>
              </a:rPr>
              <a:t>To be estimated by developers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2"/>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Shanghai Library</a:t>
            </a:r>
            <a:r>
              <a:rPr lang="en"/>
              <a:t>: customized item list display</a:t>
            </a:r>
            <a:endParaRPr/>
          </a:p>
          <a:p>
            <a:pPr indent="0" lvl="0" marL="0" rtl="0" algn="l">
              <a:spcBef>
                <a:spcPts val="0"/>
              </a:spcBef>
              <a:spcAft>
                <a:spcPts val="0"/>
              </a:spcAft>
              <a:buNone/>
            </a:pPr>
            <a:r>
              <a:t/>
            </a:r>
            <a:endParaRPr/>
          </a:p>
        </p:txBody>
      </p:sp>
      <p:sp>
        <p:nvSpPr>
          <p:cNvPr id="387" name="Google Shape;387;p32"/>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388" name="Google Shape;388;p32"/>
          <p:cNvPicPr preferRelativeResize="0"/>
          <p:nvPr/>
        </p:nvPicPr>
        <p:blipFill>
          <a:blip r:embed="rId4">
            <a:alphaModFix/>
          </a:blip>
          <a:stretch>
            <a:fillRect/>
          </a:stretch>
        </p:blipFill>
        <p:spPr>
          <a:xfrm>
            <a:off x="0" y="1778993"/>
            <a:ext cx="9143999" cy="3307214"/>
          </a:xfrm>
          <a:prstGeom prst="rect">
            <a:avLst/>
          </a:prstGeom>
          <a:noFill/>
          <a:ln>
            <a:noFill/>
          </a:ln>
        </p:spPr>
      </p:pic>
      <p:sp>
        <p:nvSpPr>
          <p:cNvPr id="389" name="Google Shape;389;p32"/>
          <p:cNvSpPr/>
          <p:nvPr/>
        </p:nvSpPr>
        <p:spPr>
          <a:xfrm>
            <a:off x="260325" y="31206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390" name="Google Shape;390;p32"/>
          <p:cNvSpPr/>
          <p:nvPr/>
        </p:nvSpPr>
        <p:spPr>
          <a:xfrm>
            <a:off x="4311077" y="312064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391" name="Google Shape;391;p32"/>
          <p:cNvSpPr/>
          <p:nvPr/>
        </p:nvSpPr>
        <p:spPr>
          <a:xfrm>
            <a:off x="2609698" y="3120654"/>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392" name="Google Shape;392;p32"/>
          <p:cNvSpPr/>
          <p:nvPr/>
        </p:nvSpPr>
        <p:spPr>
          <a:xfrm>
            <a:off x="7599387" y="31206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a:t>
            </a:r>
            <a:endParaRPr>
              <a:solidFill>
                <a:srgbClr val="FF9900"/>
              </a:solidFill>
            </a:endParaRPr>
          </a:p>
        </p:txBody>
      </p:sp>
      <p:sp>
        <p:nvSpPr>
          <p:cNvPr id="393" name="Google Shape;393;p32"/>
          <p:cNvSpPr/>
          <p:nvPr/>
        </p:nvSpPr>
        <p:spPr>
          <a:xfrm>
            <a:off x="1022766" y="3146322"/>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a:t>
            </a:r>
            <a:r>
              <a:rPr lang="en">
                <a:solidFill>
                  <a:srgbClr val="FF9900"/>
                </a:solidFill>
              </a:rPr>
              <a:t> </a:t>
            </a:r>
            <a:endParaRPr>
              <a:solidFill>
                <a:srgbClr val="FF9900"/>
              </a:solidFill>
            </a:endParaRPr>
          </a:p>
        </p:txBody>
      </p:sp>
      <p:sp>
        <p:nvSpPr>
          <p:cNvPr id="394" name="Google Shape;394;p32"/>
          <p:cNvSpPr/>
          <p:nvPr/>
        </p:nvSpPr>
        <p:spPr>
          <a:xfrm>
            <a:off x="56810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395" name="Google Shape;395;p32"/>
          <p:cNvSpPr/>
          <p:nvPr/>
        </p:nvSpPr>
        <p:spPr>
          <a:xfrm>
            <a:off x="60594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396" name="Google Shape;396;p32"/>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397" name="Google Shape;397;p32"/>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398" name="Google Shape;398;p32"/>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399" name="Google Shape;399;p32"/>
          <p:cNvSpPr/>
          <p:nvPr/>
        </p:nvSpPr>
        <p:spPr>
          <a:xfrm>
            <a:off x="1853825" y="37805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2"/>
          <p:cNvSpPr/>
          <p:nvPr/>
        </p:nvSpPr>
        <p:spPr>
          <a:xfrm>
            <a:off x="3752125" y="36393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2"/>
          <p:cNvSpPr/>
          <p:nvPr/>
        </p:nvSpPr>
        <p:spPr>
          <a:xfrm>
            <a:off x="5650425" y="3697925"/>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2"/>
          <p:cNvSpPr/>
          <p:nvPr/>
        </p:nvSpPr>
        <p:spPr>
          <a:xfrm>
            <a:off x="6681550" y="37805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2"/>
          <p:cNvSpPr/>
          <p:nvPr/>
        </p:nvSpPr>
        <p:spPr>
          <a:xfrm>
            <a:off x="8556275" y="3850425"/>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3"/>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Simmons</a:t>
            </a:r>
            <a:r>
              <a:rPr lang="en"/>
              <a:t>: customized item list display</a:t>
            </a:r>
            <a:endParaRPr/>
          </a:p>
        </p:txBody>
      </p:sp>
      <p:sp>
        <p:nvSpPr>
          <p:cNvPr id="409" name="Google Shape;409;p33"/>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410" name="Google Shape;410;p33"/>
          <p:cNvPicPr preferRelativeResize="0"/>
          <p:nvPr/>
        </p:nvPicPr>
        <p:blipFill>
          <a:blip r:embed="rId4">
            <a:alphaModFix/>
          </a:blip>
          <a:stretch>
            <a:fillRect/>
          </a:stretch>
        </p:blipFill>
        <p:spPr>
          <a:xfrm>
            <a:off x="0" y="1778993"/>
            <a:ext cx="9143999" cy="3307214"/>
          </a:xfrm>
          <a:prstGeom prst="rect">
            <a:avLst/>
          </a:prstGeom>
          <a:noFill/>
          <a:ln>
            <a:noFill/>
          </a:ln>
        </p:spPr>
      </p:pic>
      <p:sp>
        <p:nvSpPr>
          <p:cNvPr id="411" name="Google Shape;411;p33"/>
          <p:cNvSpPr/>
          <p:nvPr/>
        </p:nvSpPr>
        <p:spPr>
          <a:xfrm>
            <a:off x="375212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412" name="Google Shape;412;p33"/>
          <p:cNvSpPr/>
          <p:nvPr/>
        </p:nvSpPr>
        <p:spPr>
          <a:xfrm>
            <a:off x="4131277" y="104012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413" name="Google Shape;413;p33"/>
          <p:cNvSpPr/>
          <p:nvPr/>
        </p:nvSpPr>
        <p:spPr>
          <a:xfrm>
            <a:off x="4510423" y="1040129"/>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414" name="Google Shape;414;p33"/>
          <p:cNvSpPr/>
          <p:nvPr/>
        </p:nvSpPr>
        <p:spPr>
          <a:xfrm>
            <a:off x="4889587"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415" name="Google Shape;415;p33"/>
          <p:cNvSpPr/>
          <p:nvPr/>
        </p:nvSpPr>
        <p:spPr>
          <a:xfrm>
            <a:off x="5302666"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416" name="Google Shape;416;p33"/>
          <p:cNvSpPr/>
          <p:nvPr/>
        </p:nvSpPr>
        <p:spPr>
          <a:xfrm>
            <a:off x="56810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417" name="Google Shape;417;p33"/>
          <p:cNvSpPr/>
          <p:nvPr/>
        </p:nvSpPr>
        <p:spPr>
          <a:xfrm>
            <a:off x="60594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418" name="Google Shape;418;p33"/>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419" name="Google Shape;419;p33"/>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420" name="Google Shape;420;p33"/>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421" name="Google Shape;421;p33"/>
          <p:cNvSpPr/>
          <p:nvPr/>
        </p:nvSpPr>
        <p:spPr>
          <a:xfrm>
            <a:off x="42442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3"/>
          <p:cNvSpPr/>
          <p:nvPr/>
        </p:nvSpPr>
        <p:spPr>
          <a:xfrm>
            <a:off x="85897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3"/>
          <p:cNvSpPr/>
          <p:nvPr/>
        </p:nvSpPr>
        <p:spPr>
          <a:xfrm>
            <a:off x="1250100"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4"/>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Spokane Public Library</a:t>
            </a:r>
            <a:r>
              <a:rPr lang="en"/>
              <a:t>: customized item list display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29" name="Google Shape;429;p34"/>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430" name="Google Shape;430;p34"/>
          <p:cNvPicPr preferRelativeResize="0"/>
          <p:nvPr/>
        </p:nvPicPr>
        <p:blipFill>
          <a:blip r:embed="rId3">
            <a:alphaModFix/>
          </a:blip>
          <a:stretch>
            <a:fillRect/>
          </a:stretch>
        </p:blipFill>
        <p:spPr>
          <a:xfrm>
            <a:off x="0" y="1778993"/>
            <a:ext cx="9143999" cy="3307214"/>
          </a:xfrm>
          <a:prstGeom prst="rect">
            <a:avLst/>
          </a:prstGeom>
          <a:noFill/>
          <a:ln>
            <a:noFill/>
          </a:ln>
        </p:spPr>
      </p:pic>
      <p:sp>
        <p:nvSpPr>
          <p:cNvPr id="431" name="Google Shape;431;p34"/>
          <p:cNvSpPr/>
          <p:nvPr/>
        </p:nvSpPr>
        <p:spPr>
          <a:xfrm>
            <a:off x="375212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432" name="Google Shape;432;p34"/>
          <p:cNvSpPr/>
          <p:nvPr/>
        </p:nvSpPr>
        <p:spPr>
          <a:xfrm>
            <a:off x="4131277" y="104012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433" name="Google Shape;433;p34"/>
          <p:cNvSpPr/>
          <p:nvPr/>
        </p:nvSpPr>
        <p:spPr>
          <a:xfrm>
            <a:off x="4510423" y="1040129"/>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434" name="Google Shape;434;p34"/>
          <p:cNvSpPr/>
          <p:nvPr/>
        </p:nvSpPr>
        <p:spPr>
          <a:xfrm>
            <a:off x="4889587"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435" name="Google Shape;435;p34"/>
          <p:cNvSpPr/>
          <p:nvPr/>
        </p:nvSpPr>
        <p:spPr>
          <a:xfrm>
            <a:off x="5302666"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436" name="Google Shape;436;p34"/>
          <p:cNvSpPr/>
          <p:nvPr/>
        </p:nvSpPr>
        <p:spPr>
          <a:xfrm>
            <a:off x="56810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437" name="Google Shape;437;p34"/>
          <p:cNvSpPr/>
          <p:nvPr/>
        </p:nvSpPr>
        <p:spPr>
          <a:xfrm>
            <a:off x="60594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438" name="Google Shape;438;p34"/>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439" name="Google Shape;439;p34"/>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440" name="Google Shape;440;p34"/>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441" name="Google Shape;441;p34"/>
          <p:cNvSpPr/>
          <p:nvPr/>
        </p:nvSpPr>
        <p:spPr>
          <a:xfrm>
            <a:off x="42442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4"/>
          <p:cNvSpPr/>
          <p:nvPr/>
        </p:nvSpPr>
        <p:spPr>
          <a:xfrm>
            <a:off x="85897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4"/>
          <p:cNvSpPr/>
          <p:nvPr/>
        </p:nvSpPr>
        <p:spPr>
          <a:xfrm>
            <a:off x="1250100"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5"/>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TAMU</a:t>
            </a:r>
            <a:r>
              <a:rPr lang="en"/>
              <a:t>: customized item list display</a:t>
            </a:r>
            <a:endParaRPr/>
          </a:p>
          <a:p>
            <a:pPr indent="0" lvl="0" marL="0" rtl="0" algn="l">
              <a:spcBef>
                <a:spcPts val="0"/>
              </a:spcBef>
              <a:spcAft>
                <a:spcPts val="0"/>
              </a:spcAft>
              <a:buNone/>
            </a:pPr>
            <a:r>
              <a:t/>
            </a:r>
            <a:endParaRPr/>
          </a:p>
        </p:txBody>
      </p:sp>
      <p:sp>
        <p:nvSpPr>
          <p:cNvPr id="449" name="Google Shape;449;p35"/>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450" name="Google Shape;450;p35"/>
          <p:cNvPicPr preferRelativeResize="0"/>
          <p:nvPr/>
        </p:nvPicPr>
        <p:blipFill>
          <a:blip r:embed="rId4">
            <a:alphaModFix/>
          </a:blip>
          <a:stretch>
            <a:fillRect/>
          </a:stretch>
        </p:blipFill>
        <p:spPr>
          <a:xfrm>
            <a:off x="0" y="1778993"/>
            <a:ext cx="9143999" cy="3307214"/>
          </a:xfrm>
          <a:prstGeom prst="rect">
            <a:avLst/>
          </a:prstGeom>
          <a:noFill/>
          <a:ln>
            <a:noFill/>
          </a:ln>
        </p:spPr>
      </p:pic>
      <p:sp>
        <p:nvSpPr>
          <p:cNvPr id="451" name="Google Shape;451;p35"/>
          <p:cNvSpPr/>
          <p:nvPr/>
        </p:nvSpPr>
        <p:spPr>
          <a:xfrm>
            <a:off x="375212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452" name="Google Shape;452;p35"/>
          <p:cNvSpPr/>
          <p:nvPr/>
        </p:nvSpPr>
        <p:spPr>
          <a:xfrm>
            <a:off x="4131277" y="104012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453" name="Google Shape;453;p35"/>
          <p:cNvSpPr/>
          <p:nvPr/>
        </p:nvSpPr>
        <p:spPr>
          <a:xfrm>
            <a:off x="4510423" y="1040129"/>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454" name="Google Shape;454;p35"/>
          <p:cNvSpPr/>
          <p:nvPr/>
        </p:nvSpPr>
        <p:spPr>
          <a:xfrm>
            <a:off x="4889587"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455" name="Google Shape;455;p35"/>
          <p:cNvSpPr/>
          <p:nvPr/>
        </p:nvSpPr>
        <p:spPr>
          <a:xfrm>
            <a:off x="5302666"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456" name="Google Shape;456;p35"/>
          <p:cNvSpPr/>
          <p:nvPr/>
        </p:nvSpPr>
        <p:spPr>
          <a:xfrm>
            <a:off x="56810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457" name="Google Shape;457;p35"/>
          <p:cNvSpPr/>
          <p:nvPr/>
        </p:nvSpPr>
        <p:spPr>
          <a:xfrm>
            <a:off x="60594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458" name="Google Shape;458;p35"/>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459" name="Google Shape;459;p35"/>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460" name="Google Shape;460;p35"/>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461" name="Google Shape;461;p35"/>
          <p:cNvSpPr/>
          <p:nvPr/>
        </p:nvSpPr>
        <p:spPr>
          <a:xfrm>
            <a:off x="42442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5"/>
          <p:cNvSpPr/>
          <p:nvPr/>
        </p:nvSpPr>
        <p:spPr>
          <a:xfrm>
            <a:off x="85897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5"/>
          <p:cNvSpPr/>
          <p:nvPr/>
        </p:nvSpPr>
        <p:spPr>
          <a:xfrm>
            <a:off x="1250100"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6"/>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highlight>
                  <a:srgbClr val="FFFFFF"/>
                </a:highlight>
                <a:uFill>
                  <a:noFill/>
                </a:uFill>
                <a:latin typeface="Roboto"/>
                <a:ea typeface="Roboto"/>
                <a:cs typeface="Roboto"/>
                <a:sym typeface="Roboto"/>
                <a:hlinkClick r:id="rId3">
                  <a:extLst>
                    <a:ext uri="{A12FA001-AC4F-418D-AE19-62706E023703}">
                      <ahyp:hlinkClr val="tx"/>
                    </a:ext>
                  </a:extLst>
                </a:hlinkClick>
              </a:rPr>
              <a:t>Washington &amp; Jefferson College</a:t>
            </a:r>
            <a:r>
              <a:rPr lang="en" sz="2400"/>
              <a:t>: customized item list display</a:t>
            </a:r>
            <a:endParaRPr sz="2400"/>
          </a:p>
          <a:p>
            <a:pPr indent="0" lvl="0" marL="0" rtl="0" algn="l">
              <a:spcBef>
                <a:spcPts val="0"/>
              </a:spcBef>
              <a:spcAft>
                <a:spcPts val="0"/>
              </a:spcAft>
              <a:buNone/>
            </a:pPr>
            <a:r>
              <a:t/>
            </a:r>
            <a:endParaRPr/>
          </a:p>
        </p:txBody>
      </p:sp>
      <p:sp>
        <p:nvSpPr>
          <p:cNvPr id="469" name="Google Shape;469;p36"/>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470" name="Google Shape;470;p36"/>
          <p:cNvPicPr preferRelativeResize="0"/>
          <p:nvPr/>
        </p:nvPicPr>
        <p:blipFill>
          <a:blip r:embed="rId4">
            <a:alphaModFix/>
          </a:blip>
          <a:stretch>
            <a:fillRect/>
          </a:stretch>
        </p:blipFill>
        <p:spPr>
          <a:xfrm>
            <a:off x="0" y="1778993"/>
            <a:ext cx="9143999" cy="3307214"/>
          </a:xfrm>
          <a:prstGeom prst="rect">
            <a:avLst/>
          </a:prstGeom>
          <a:noFill/>
          <a:ln>
            <a:noFill/>
          </a:ln>
        </p:spPr>
      </p:pic>
      <p:sp>
        <p:nvSpPr>
          <p:cNvPr id="471" name="Google Shape;471;p36"/>
          <p:cNvSpPr/>
          <p:nvPr/>
        </p:nvSpPr>
        <p:spPr>
          <a:xfrm>
            <a:off x="375212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472" name="Google Shape;472;p36"/>
          <p:cNvSpPr/>
          <p:nvPr/>
        </p:nvSpPr>
        <p:spPr>
          <a:xfrm>
            <a:off x="4131277" y="104012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473" name="Google Shape;473;p36"/>
          <p:cNvSpPr/>
          <p:nvPr/>
        </p:nvSpPr>
        <p:spPr>
          <a:xfrm>
            <a:off x="4510423" y="1040129"/>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474" name="Google Shape;474;p36"/>
          <p:cNvSpPr/>
          <p:nvPr/>
        </p:nvSpPr>
        <p:spPr>
          <a:xfrm>
            <a:off x="4889587"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475" name="Google Shape;475;p36"/>
          <p:cNvSpPr/>
          <p:nvPr/>
        </p:nvSpPr>
        <p:spPr>
          <a:xfrm>
            <a:off x="5302666"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476" name="Google Shape;476;p36"/>
          <p:cNvSpPr/>
          <p:nvPr/>
        </p:nvSpPr>
        <p:spPr>
          <a:xfrm>
            <a:off x="56810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477" name="Google Shape;477;p36"/>
          <p:cNvSpPr/>
          <p:nvPr/>
        </p:nvSpPr>
        <p:spPr>
          <a:xfrm>
            <a:off x="60594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478" name="Google Shape;478;p36"/>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479" name="Google Shape;479;p36"/>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480" name="Google Shape;480;p36"/>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481" name="Google Shape;481;p36"/>
          <p:cNvSpPr/>
          <p:nvPr/>
        </p:nvSpPr>
        <p:spPr>
          <a:xfrm>
            <a:off x="42442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6"/>
          <p:cNvSpPr/>
          <p:nvPr/>
        </p:nvSpPr>
        <p:spPr>
          <a:xfrm>
            <a:off x="85897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6"/>
          <p:cNvSpPr/>
          <p:nvPr/>
        </p:nvSpPr>
        <p:spPr>
          <a:xfrm>
            <a:off x="1250100"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7"/>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Warner</a:t>
            </a:r>
            <a:r>
              <a:rPr lang="en"/>
              <a:t>: customized item list display</a:t>
            </a:r>
            <a:endParaRPr/>
          </a:p>
        </p:txBody>
      </p:sp>
      <p:sp>
        <p:nvSpPr>
          <p:cNvPr id="489" name="Google Shape;489;p37"/>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490" name="Google Shape;490;p37"/>
          <p:cNvPicPr preferRelativeResize="0"/>
          <p:nvPr/>
        </p:nvPicPr>
        <p:blipFill>
          <a:blip r:embed="rId3">
            <a:alphaModFix/>
          </a:blip>
          <a:stretch>
            <a:fillRect/>
          </a:stretch>
        </p:blipFill>
        <p:spPr>
          <a:xfrm>
            <a:off x="0" y="1778993"/>
            <a:ext cx="9143999" cy="3307214"/>
          </a:xfrm>
          <a:prstGeom prst="rect">
            <a:avLst/>
          </a:prstGeom>
          <a:noFill/>
          <a:ln>
            <a:noFill/>
          </a:ln>
        </p:spPr>
      </p:pic>
      <p:sp>
        <p:nvSpPr>
          <p:cNvPr id="491" name="Google Shape;491;p37"/>
          <p:cNvSpPr/>
          <p:nvPr/>
        </p:nvSpPr>
        <p:spPr>
          <a:xfrm>
            <a:off x="375212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492" name="Google Shape;492;p37"/>
          <p:cNvSpPr/>
          <p:nvPr/>
        </p:nvSpPr>
        <p:spPr>
          <a:xfrm>
            <a:off x="4131277" y="104012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493" name="Google Shape;493;p37"/>
          <p:cNvSpPr/>
          <p:nvPr/>
        </p:nvSpPr>
        <p:spPr>
          <a:xfrm>
            <a:off x="4510423" y="1040129"/>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494" name="Google Shape;494;p37"/>
          <p:cNvSpPr/>
          <p:nvPr/>
        </p:nvSpPr>
        <p:spPr>
          <a:xfrm>
            <a:off x="4889587"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495" name="Google Shape;495;p37"/>
          <p:cNvSpPr/>
          <p:nvPr/>
        </p:nvSpPr>
        <p:spPr>
          <a:xfrm>
            <a:off x="5302666"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496" name="Google Shape;496;p37"/>
          <p:cNvSpPr/>
          <p:nvPr/>
        </p:nvSpPr>
        <p:spPr>
          <a:xfrm>
            <a:off x="56810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497" name="Google Shape;497;p37"/>
          <p:cNvSpPr/>
          <p:nvPr/>
        </p:nvSpPr>
        <p:spPr>
          <a:xfrm>
            <a:off x="60594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498" name="Google Shape;498;p37"/>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499" name="Google Shape;499;p37"/>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500" name="Google Shape;500;p37"/>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501" name="Google Shape;501;p37"/>
          <p:cNvSpPr/>
          <p:nvPr/>
        </p:nvSpPr>
        <p:spPr>
          <a:xfrm>
            <a:off x="42442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7"/>
          <p:cNvSpPr/>
          <p:nvPr/>
        </p:nvSpPr>
        <p:spPr>
          <a:xfrm>
            <a:off x="85897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7"/>
          <p:cNvSpPr/>
          <p:nvPr/>
        </p:nvSpPr>
        <p:spPr>
          <a:xfrm>
            <a:off x="1250100"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38"/>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Wentworth</a:t>
            </a:r>
            <a:r>
              <a:rPr lang="en"/>
              <a:t>: customized item list display</a:t>
            </a:r>
            <a:endParaRPr/>
          </a:p>
          <a:p>
            <a:pPr indent="0" lvl="0" marL="0" rtl="0" algn="l">
              <a:spcBef>
                <a:spcPts val="0"/>
              </a:spcBef>
              <a:spcAft>
                <a:spcPts val="0"/>
              </a:spcAft>
              <a:buNone/>
            </a:pPr>
            <a:r>
              <a:t/>
            </a:r>
            <a:endParaRPr/>
          </a:p>
        </p:txBody>
      </p:sp>
      <p:sp>
        <p:nvSpPr>
          <p:cNvPr id="509" name="Google Shape;509;p38"/>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510" name="Google Shape;510;p38"/>
          <p:cNvPicPr preferRelativeResize="0"/>
          <p:nvPr/>
        </p:nvPicPr>
        <p:blipFill>
          <a:blip r:embed="rId4">
            <a:alphaModFix/>
          </a:blip>
          <a:stretch>
            <a:fillRect/>
          </a:stretch>
        </p:blipFill>
        <p:spPr>
          <a:xfrm>
            <a:off x="0" y="1778993"/>
            <a:ext cx="9143999" cy="3307214"/>
          </a:xfrm>
          <a:prstGeom prst="rect">
            <a:avLst/>
          </a:prstGeom>
          <a:noFill/>
          <a:ln>
            <a:noFill/>
          </a:ln>
        </p:spPr>
      </p:pic>
      <p:sp>
        <p:nvSpPr>
          <p:cNvPr id="511" name="Google Shape;511;p38"/>
          <p:cNvSpPr/>
          <p:nvPr/>
        </p:nvSpPr>
        <p:spPr>
          <a:xfrm>
            <a:off x="375212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512" name="Google Shape;512;p38"/>
          <p:cNvSpPr/>
          <p:nvPr/>
        </p:nvSpPr>
        <p:spPr>
          <a:xfrm>
            <a:off x="4131277" y="104012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513" name="Google Shape;513;p38"/>
          <p:cNvSpPr/>
          <p:nvPr/>
        </p:nvSpPr>
        <p:spPr>
          <a:xfrm>
            <a:off x="4510423" y="1040129"/>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514" name="Google Shape;514;p38"/>
          <p:cNvSpPr/>
          <p:nvPr/>
        </p:nvSpPr>
        <p:spPr>
          <a:xfrm>
            <a:off x="4889587"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515" name="Google Shape;515;p38"/>
          <p:cNvSpPr/>
          <p:nvPr/>
        </p:nvSpPr>
        <p:spPr>
          <a:xfrm>
            <a:off x="5302666"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516" name="Google Shape;516;p38"/>
          <p:cNvSpPr/>
          <p:nvPr/>
        </p:nvSpPr>
        <p:spPr>
          <a:xfrm>
            <a:off x="56810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517" name="Google Shape;517;p38"/>
          <p:cNvSpPr/>
          <p:nvPr/>
        </p:nvSpPr>
        <p:spPr>
          <a:xfrm>
            <a:off x="60594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518" name="Google Shape;518;p38"/>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519" name="Google Shape;519;p38"/>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520" name="Google Shape;520;p38"/>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521" name="Google Shape;521;p38"/>
          <p:cNvSpPr/>
          <p:nvPr/>
        </p:nvSpPr>
        <p:spPr>
          <a:xfrm>
            <a:off x="42442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8"/>
          <p:cNvSpPr/>
          <p:nvPr/>
        </p:nvSpPr>
        <p:spPr>
          <a:xfrm>
            <a:off x="85897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8"/>
          <p:cNvSpPr/>
          <p:nvPr/>
        </p:nvSpPr>
        <p:spPr>
          <a:xfrm>
            <a:off x="1250100"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39"/>
          <p:cNvSpPr txBox="1"/>
          <p:nvPr>
            <p:ph type="title"/>
          </p:nvPr>
        </p:nvSpPr>
        <p:spPr>
          <a:xfrm>
            <a:off x="311700" y="171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600"/>
              <a:t>SHL’s requirements - Customer Configurable Solution 1</a:t>
            </a:r>
            <a:endParaRPr sz="2600"/>
          </a:p>
          <a:p>
            <a:pPr indent="0" lvl="0" marL="0" rtl="0" algn="l">
              <a:spcBef>
                <a:spcPts val="0"/>
              </a:spcBef>
              <a:spcAft>
                <a:spcPts val="0"/>
              </a:spcAft>
              <a:buNone/>
            </a:pPr>
            <a:r>
              <a:t/>
            </a:r>
            <a:endParaRPr/>
          </a:p>
        </p:txBody>
      </p:sp>
      <p:pic>
        <p:nvPicPr>
          <p:cNvPr id="529" name="Google Shape;529;p39"/>
          <p:cNvPicPr preferRelativeResize="0"/>
          <p:nvPr/>
        </p:nvPicPr>
        <p:blipFill>
          <a:blip r:embed="rId3">
            <a:alphaModFix/>
          </a:blip>
          <a:stretch>
            <a:fillRect/>
          </a:stretch>
        </p:blipFill>
        <p:spPr>
          <a:xfrm>
            <a:off x="152400" y="896650"/>
            <a:ext cx="8839201" cy="256423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40"/>
          <p:cNvSpPr txBox="1"/>
          <p:nvPr>
            <p:ph type="title"/>
          </p:nvPr>
        </p:nvSpPr>
        <p:spPr>
          <a:xfrm>
            <a:off x="311700" y="487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SHL’s requirements - Customer Configurable Solution 2</a:t>
            </a:r>
            <a:endParaRPr sz="2600"/>
          </a:p>
        </p:txBody>
      </p:sp>
      <p:pic>
        <p:nvPicPr>
          <p:cNvPr id="535" name="Google Shape;535;p40"/>
          <p:cNvPicPr preferRelativeResize="0"/>
          <p:nvPr/>
        </p:nvPicPr>
        <p:blipFill>
          <a:blip r:embed="rId3">
            <a:alphaModFix/>
          </a:blip>
          <a:stretch>
            <a:fillRect/>
          </a:stretch>
        </p:blipFill>
        <p:spPr>
          <a:xfrm>
            <a:off x="152400" y="1417925"/>
            <a:ext cx="8839201" cy="14439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Gather real life examples (production + round-iv) </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View with the suggested new column for copy number (UIIN-1251):</a:t>
            </a:r>
            <a:endParaRPr/>
          </a:p>
          <a:p>
            <a:pPr indent="0" lvl="0" marL="0" rtl="0" algn="l">
              <a:spcBef>
                <a:spcPts val="0"/>
              </a:spcBef>
              <a:spcAft>
                <a:spcPts val="0"/>
              </a:spcAft>
              <a:buNone/>
            </a:pPr>
            <a:r>
              <a:t/>
            </a:r>
            <a:endParaRPr/>
          </a:p>
        </p:txBody>
      </p:sp>
      <p:pic>
        <p:nvPicPr>
          <p:cNvPr id="70" name="Google Shape;70;p15"/>
          <p:cNvPicPr preferRelativeResize="0"/>
          <p:nvPr/>
        </p:nvPicPr>
        <p:blipFill>
          <a:blip r:embed="rId3">
            <a:alphaModFix/>
          </a:blip>
          <a:stretch>
            <a:fillRect/>
          </a:stretch>
        </p:blipFill>
        <p:spPr>
          <a:xfrm>
            <a:off x="0" y="1778993"/>
            <a:ext cx="9143999" cy="33072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Tenant/user defined display of result list</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Ability to configure the displayed columns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323850" lvl="2" marL="457200" rtl="0" algn="l">
              <a:spcBef>
                <a:spcPts val="0"/>
              </a:spcBef>
              <a:spcAft>
                <a:spcPts val="0"/>
              </a:spcAft>
              <a:buClr>
                <a:schemeClr val="dk1"/>
              </a:buClr>
              <a:buSzPts val="1500"/>
              <a:buChar char="■"/>
            </a:pPr>
            <a:r>
              <a:rPr lang="en" sz="1500">
                <a:solidFill>
                  <a:schemeClr val="dk1"/>
                </a:solidFill>
              </a:rPr>
              <a:t>Tenant-defined display preferences would be easier but not sure how valuable.  Charlotte will discuss with MM SMEs and potentially create a feature for this approach.</a:t>
            </a:r>
            <a:endParaRPr sz="1500">
              <a:solidFill>
                <a:schemeClr val="dk1"/>
              </a:solidFill>
            </a:endParaRPr>
          </a:p>
          <a:p>
            <a:pPr indent="0" lvl="0" marL="1371600" rtl="0" algn="l">
              <a:spcBef>
                <a:spcPts val="0"/>
              </a:spcBef>
              <a:spcAft>
                <a:spcPts val="0"/>
              </a:spcAft>
              <a:buNone/>
            </a:pPr>
            <a:r>
              <a:t/>
            </a:r>
            <a:endParaRPr sz="1500">
              <a:solidFill>
                <a:schemeClr val="dk1"/>
              </a:solidFill>
            </a:endParaRPr>
          </a:p>
          <a:p>
            <a:pPr indent="-323850" lvl="2" marL="457200" rtl="0" algn="l">
              <a:spcBef>
                <a:spcPts val="0"/>
              </a:spcBef>
              <a:spcAft>
                <a:spcPts val="0"/>
              </a:spcAft>
              <a:buClr>
                <a:schemeClr val="dk1"/>
              </a:buClr>
              <a:buSzPts val="1500"/>
              <a:buChar char="■"/>
            </a:pPr>
            <a:r>
              <a:rPr lang="en" sz="1500">
                <a:solidFill>
                  <a:schemeClr val="dk1"/>
                </a:solidFill>
              </a:rPr>
              <a:t>User-defined display preferences would require user preference infrastructure.  It would also make it difficult to troubleshoot issues if every user had a different view</a:t>
            </a:r>
            <a:endParaRPr sz="15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Each library customize their preferred view</a:t>
            </a:r>
            <a:r>
              <a:rPr lang="en"/>
              <a:t> </a:t>
            </a:r>
            <a:endParaRPr/>
          </a:p>
        </p:txBody>
      </p:sp>
      <p:sp>
        <p:nvSpPr>
          <p:cNvPr id="82" name="Google Shape;82;p17"/>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83" name="Google Shape;83;p17"/>
          <p:cNvPicPr preferRelativeResize="0"/>
          <p:nvPr/>
        </p:nvPicPr>
        <p:blipFill>
          <a:blip r:embed="rId3">
            <a:alphaModFix/>
          </a:blip>
          <a:stretch>
            <a:fillRect/>
          </a:stretch>
        </p:blipFill>
        <p:spPr>
          <a:xfrm>
            <a:off x="0" y="1778993"/>
            <a:ext cx="9143999" cy="3307214"/>
          </a:xfrm>
          <a:prstGeom prst="rect">
            <a:avLst/>
          </a:prstGeom>
          <a:noFill/>
          <a:ln>
            <a:noFill/>
          </a:ln>
        </p:spPr>
      </p:pic>
      <p:sp>
        <p:nvSpPr>
          <p:cNvPr id="84" name="Google Shape;84;p17"/>
          <p:cNvSpPr/>
          <p:nvPr/>
        </p:nvSpPr>
        <p:spPr>
          <a:xfrm>
            <a:off x="375212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85" name="Google Shape;85;p17"/>
          <p:cNvSpPr/>
          <p:nvPr/>
        </p:nvSpPr>
        <p:spPr>
          <a:xfrm>
            <a:off x="4131277" y="104012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a:t>
            </a:r>
            <a:r>
              <a:rPr lang="en">
                <a:solidFill>
                  <a:srgbClr val="FF9900"/>
                </a:solidFill>
              </a:rPr>
              <a:t> </a:t>
            </a:r>
            <a:endParaRPr>
              <a:solidFill>
                <a:srgbClr val="FF9900"/>
              </a:solidFill>
            </a:endParaRPr>
          </a:p>
        </p:txBody>
      </p:sp>
      <p:sp>
        <p:nvSpPr>
          <p:cNvPr id="86" name="Google Shape;86;p17"/>
          <p:cNvSpPr/>
          <p:nvPr/>
        </p:nvSpPr>
        <p:spPr>
          <a:xfrm>
            <a:off x="4510423" y="1040129"/>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a:t>
            </a:r>
            <a:r>
              <a:rPr lang="en">
                <a:solidFill>
                  <a:srgbClr val="FF9900"/>
                </a:solidFill>
              </a:rPr>
              <a:t> </a:t>
            </a:r>
            <a:endParaRPr>
              <a:solidFill>
                <a:srgbClr val="FF9900"/>
              </a:solidFill>
            </a:endParaRPr>
          </a:p>
        </p:txBody>
      </p:sp>
      <p:sp>
        <p:nvSpPr>
          <p:cNvPr id="87" name="Google Shape;87;p17"/>
          <p:cNvSpPr/>
          <p:nvPr/>
        </p:nvSpPr>
        <p:spPr>
          <a:xfrm>
            <a:off x="4889587"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a:t>
            </a:r>
            <a:r>
              <a:rPr lang="en">
                <a:solidFill>
                  <a:srgbClr val="FF9900"/>
                </a:solidFill>
              </a:rPr>
              <a:t> </a:t>
            </a:r>
            <a:endParaRPr>
              <a:solidFill>
                <a:srgbClr val="FF9900"/>
              </a:solidFill>
            </a:endParaRPr>
          </a:p>
        </p:txBody>
      </p:sp>
      <p:sp>
        <p:nvSpPr>
          <p:cNvPr id="88" name="Google Shape;88;p17"/>
          <p:cNvSpPr/>
          <p:nvPr/>
        </p:nvSpPr>
        <p:spPr>
          <a:xfrm>
            <a:off x="5302666"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a:t>
            </a:r>
            <a:r>
              <a:rPr lang="en">
                <a:solidFill>
                  <a:srgbClr val="FF9900"/>
                </a:solidFill>
              </a:rPr>
              <a:t> </a:t>
            </a:r>
            <a:endParaRPr>
              <a:solidFill>
                <a:srgbClr val="FF9900"/>
              </a:solidFill>
            </a:endParaRPr>
          </a:p>
        </p:txBody>
      </p:sp>
      <p:sp>
        <p:nvSpPr>
          <p:cNvPr id="89" name="Google Shape;89;p17"/>
          <p:cNvSpPr/>
          <p:nvPr/>
        </p:nvSpPr>
        <p:spPr>
          <a:xfrm>
            <a:off x="56810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a:t>
            </a:r>
            <a:r>
              <a:rPr lang="en">
                <a:solidFill>
                  <a:srgbClr val="FF9900"/>
                </a:solidFill>
              </a:rPr>
              <a:t> </a:t>
            </a:r>
            <a:endParaRPr>
              <a:solidFill>
                <a:srgbClr val="FF9900"/>
              </a:solidFill>
            </a:endParaRPr>
          </a:p>
        </p:txBody>
      </p:sp>
      <p:sp>
        <p:nvSpPr>
          <p:cNvPr id="90" name="Google Shape;90;p17"/>
          <p:cNvSpPr/>
          <p:nvPr/>
        </p:nvSpPr>
        <p:spPr>
          <a:xfrm>
            <a:off x="60594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a:t>
            </a:r>
            <a:r>
              <a:rPr lang="en">
                <a:solidFill>
                  <a:srgbClr val="FF9900"/>
                </a:solidFill>
              </a:rPr>
              <a:t> </a:t>
            </a:r>
            <a:endParaRPr>
              <a:solidFill>
                <a:srgbClr val="FF9900"/>
              </a:solidFill>
            </a:endParaRPr>
          </a:p>
        </p:txBody>
      </p:sp>
      <p:sp>
        <p:nvSpPr>
          <p:cNvPr id="91" name="Google Shape;91;p17"/>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a:t>
            </a:r>
            <a:r>
              <a:rPr lang="en">
                <a:solidFill>
                  <a:srgbClr val="FF9900"/>
                </a:solidFill>
              </a:rPr>
              <a:t> </a:t>
            </a:r>
            <a:endParaRPr>
              <a:solidFill>
                <a:srgbClr val="FF9900"/>
              </a:solidFill>
            </a:endParaRPr>
          </a:p>
        </p:txBody>
      </p:sp>
      <p:sp>
        <p:nvSpPr>
          <p:cNvPr id="92" name="Google Shape;92;p17"/>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a:t>
            </a:r>
            <a:r>
              <a:rPr lang="en">
                <a:solidFill>
                  <a:srgbClr val="FF9900"/>
                </a:solidFill>
              </a:rPr>
              <a:t> </a:t>
            </a:r>
            <a:endParaRPr>
              <a:solidFill>
                <a:srgbClr val="FF9900"/>
              </a:solidFill>
            </a:endParaRPr>
          </a:p>
        </p:txBody>
      </p:sp>
      <p:sp>
        <p:nvSpPr>
          <p:cNvPr id="93" name="Google Shape;93;p17"/>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94" name="Google Shape;94;p17"/>
          <p:cNvSpPr/>
          <p:nvPr/>
        </p:nvSpPr>
        <p:spPr>
          <a:xfrm>
            <a:off x="42442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85897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a:off x="1250100"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Made up example</a:t>
            </a:r>
            <a:r>
              <a:rPr lang="en"/>
              <a:t> of preferred view </a:t>
            </a:r>
            <a:endParaRPr/>
          </a:p>
        </p:txBody>
      </p:sp>
      <p:sp>
        <p:nvSpPr>
          <p:cNvPr id="102" name="Google Shape;102;p18"/>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103" name="Google Shape;103;p18"/>
          <p:cNvPicPr preferRelativeResize="0"/>
          <p:nvPr/>
        </p:nvPicPr>
        <p:blipFill>
          <a:blip r:embed="rId3">
            <a:alphaModFix/>
          </a:blip>
          <a:stretch>
            <a:fillRect/>
          </a:stretch>
        </p:blipFill>
        <p:spPr>
          <a:xfrm>
            <a:off x="0" y="1778993"/>
            <a:ext cx="9143999" cy="3307214"/>
          </a:xfrm>
          <a:prstGeom prst="rect">
            <a:avLst/>
          </a:prstGeom>
          <a:noFill/>
          <a:ln>
            <a:noFill/>
          </a:ln>
        </p:spPr>
      </p:pic>
      <p:sp>
        <p:nvSpPr>
          <p:cNvPr id="104" name="Google Shape;104;p18"/>
          <p:cNvSpPr/>
          <p:nvPr/>
        </p:nvSpPr>
        <p:spPr>
          <a:xfrm>
            <a:off x="311700" y="313080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105" name="Google Shape;105;p18"/>
          <p:cNvSpPr/>
          <p:nvPr/>
        </p:nvSpPr>
        <p:spPr>
          <a:xfrm>
            <a:off x="2705602" y="3145283"/>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106" name="Google Shape;106;p18"/>
          <p:cNvSpPr/>
          <p:nvPr/>
        </p:nvSpPr>
        <p:spPr>
          <a:xfrm>
            <a:off x="1146523" y="3130804"/>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107" name="Google Shape;107;p18"/>
          <p:cNvSpPr/>
          <p:nvPr/>
        </p:nvSpPr>
        <p:spPr>
          <a:xfrm>
            <a:off x="4541700" y="313080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108" name="Google Shape;108;p18"/>
          <p:cNvSpPr/>
          <p:nvPr/>
        </p:nvSpPr>
        <p:spPr>
          <a:xfrm>
            <a:off x="3638791" y="313080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109" name="Google Shape;109;p18"/>
          <p:cNvSpPr/>
          <p:nvPr/>
        </p:nvSpPr>
        <p:spPr>
          <a:xfrm>
            <a:off x="5529125" y="314527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110" name="Google Shape;110;p18"/>
          <p:cNvSpPr/>
          <p:nvPr/>
        </p:nvSpPr>
        <p:spPr>
          <a:xfrm>
            <a:off x="6377775" y="313080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111" name="Google Shape;111;p18"/>
          <p:cNvSpPr/>
          <p:nvPr/>
        </p:nvSpPr>
        <p:spPr>
          <a:xfrm>
            <a:off x="7586625" y="313080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112" name="Google Shape;112;p18"/>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113" name="Google Shape;113;p18"/>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114" name="Google Shape;114;p18"/>
          <p:cNvSpPr/>
          <p:nvPr/>
        </p:nvSpPr>
        <p:spPr>
          <a:xfrm>
            <a:off x="42442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8"/>
          <p:cNvSpPr/>
          <p:nvPr/>
        </p:nvSpPr>
        <p:spPr>
          <a:xfrm>
            <a:off x="8411475" y="347480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p:nvPr/>
        </p:nvSpPr>
        <p:spPr>
          <a:xfrm>
            <a:off x="1785425" y="355440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Alabama</a:t>
            </a:r>
            <a:r>
              <a:rPr lang="en"/>
              <a:t>: customized item list display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22" name="Google Shape;122;p19"/>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123" name="Google Shape;123;p19"/>
          <p:cNvPicPr preferRelativeResize="0"/>
          <p:nvPr/>
        </p:nvPicPr>
        <p:blipFill>
          <a:blip r:embed="rId4">
            <a:alphaModFix/>
          </a:blip>
          <a:stretch>
            <a:fillRect/>
          </a:stretch>
        </p:blipFill>
        <p:spPr>
          <a:xfrm>
            <a:off x="0" y="1778993"/>
            <a:ext cx="9143999" cy="3307214"/>
          </a:xfrm>
          <a:prstGeom prst="rect">
            <a:avLst/>
          </a:prstGeom>
          <a:noFill/>
          <a:ln>
            <a:noFill/>
          </a:ln>
        </p:spPr>
      </p:pic>
      <p:sp>
        <p:nvSpPr>
          <p:cNvPr id="124" name="Google Shape;124;p19"/>
          <p:cNvSpPr/>
          <p:nvPr/>
        </p:nvSpPr>
        <p:spPr>
          <a:xfrm>
            <a:off x="375212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125" name="Google Shape;125;p19"/>
          <p:cNvSpPr/>
          <p:nvPr/>
        </p:nvSpPr>
        <p:spPr>
          <a:xfrm>
            <a:off x="4131277" y="104012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126" name="Google Shape;126;p19"/>
          <p:cNvSpPr/>
          <p:nvPr/>
        </p:nvSpPr>
        <p:spPr>
          <a:xfrm>
            <a:off x="4510423" y="1040129"/>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127" name="Google Shape;127;p19"/>
          <p:cNvSpPr/>
          <p:nvPr/>
        </p:nvSpPr>
        <p:spPr>
          <a:xfrm>
            <a:off x="4889587"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128" name="Google Shape;128;p19"/>
          <p:cNvSpPr/>
          <p:nvPr/>
        </p:nvSpPr>
        <p:spPr>
          <a:xfrm>
            <a:off x="5302666"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129" name="Google Shape;129;p19"/>
          <p:cNvSpPr/>
          <p:nvPr/>
        </p:nvSpPr>
        <p:spPr>
          <a:xfrm>
            <a:off x="56810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130" name="Google Shape;130;p19"/>
          <p:cNvSpPr/>
          <p:nvPr/>
        </p:nvSpPr>
        <p:spPr>
          <a:xfrm>
            <a:off x="60594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131" name="Google Shape;131;p19"/>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132" name="Google Shape;132;p19"/>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133" name="Google Shape;133;p19"/>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134" name="Google Shape;134;p19"/>
          <p:cNvSpPr/>
          <p:nvPr/>
        </p:nvSpPr>
        <p:spPr>
          <a:xfrm>
            <a:off x="42442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p:nvPr/>
        </p:nvSpPr>
        <p:spPr>
          <a:xfrm>
            <a:off x="85897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a:off x="1250100"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Chalmers: customized item list display</a:t>
            </a:r>
            <a:endParaRPr/>
          </a:p>
        </p:txBody>
      </p:sp>
      <p:sp>
        <p:nvSpPr>
          <p:cNvPr id="142" name="Google Shape;142;p20"/>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143" name="Google Shape;143;p20"/>
          <p:cNvPicPr preferRelativeResize="0"/>
          <p:nvPr/>
        </p:nvPicPr>
        <p:blipFill>
          <a:blip r:embed="rId3">
            <a:alphaModFix/>
          </a:blip>
          <a:stretch>
            <a:fillRect/>
          </a:stretch>
        </p:blipFill>
        <p:spPr>
          <a:xfrm>
            <a:off x="0" y="1778993"/>
            <a:ext cx="9143999" cy="3307214"/>
          </a:xfrm>
          <a:prstGeom prst="rect">
            <a:avLst/>
          </a:prstGeom>
          <a:noFill/>
          <a:ln>
            <a:noFill/>
          </a:ln>
        </p:spPr>
      </p:pic>
      <p:sp>
        <p:nvSpPr>
          <p:cNvPr id="144" name="Google Shape;144;p20"/>
          <p:cNvSpPr/>
          <p:nvPr/>
        </p:nvSpPr>
        <p:spPr>
          <a:xfrm>
            <a:off x="311700" y="31093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145" name="Google Shape;145;p20"/>
          <p:cNvSpPr/>
          <p:nvPr/>
        </p:nvSpPr>
        <p:spPr>
          <a:xfrm>
            <a:off x="1116127" y="310934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146" name="Google Shape;146;p20"/>
          <p:cNvSpPr/>
          <p:nvPr/>
        </p:nvSpPr>
        <p:spPr>
          <a:xfrm>
            <a:off x="3635423" y="3109354"/>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147" name="Google Shape;147;p20"/>
          <p:cNvSpPr/>
          <p:nvPr/>
        </p:nvSpPr>
        <p:spPr>
          <a:xfrm>
            <a:off x="7614837" y="31093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148" name="Google Shape;148;p20"/>
          <p:cNvSpPr/>
          <p:nvPr/>
        </p:nvSpPr>
        <p:spPr>
          <a:xfrm>
            <a:off x="4571991" y="31093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149" name="Google Shape;149;p20"/>
          <p:cNvSpPr/>
          <p:nvPr/>
        </p:nvSpPr>
        <p:spPr>
          <a:xfrm>
            <a:off x="2784150" y="310935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150" name="Google Shape;150;p20"/>
          <p:cNvSpPr/>
          <p:nvPr/>
        </p:nvSpPr>
        <p:spPr>
          <a:xfrm>
            <a:off x="60594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151" name="Google Shape;151;p20"/>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152" name="Google Shape;152;p20"/>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153" name="Google Shape;153;p20"/>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154" name="Google Shape;154;p20"/>
          <p:cNvSpPr/>
          <p:nvPr/>
        </p:nvSpPr>
        <p:spPr>
          <a:xfrm>
            <a:off x="8380975" y="271020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0"/>
          <p:cNvSpPr/>
          <p:nvPr/>
        </p:nvSpPr>
        <p:spPr>
          <a:xfrm>
            <a:off x="5524250" y="271020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0"/>
          <p:cNvSpPr/>
          <p:nvPr/>
        </p:nvSpPr>
        <p:spPr>
          <a:xfrm>
            <a:off x="1950125" y="271020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0"/>
          <p:cNvSpPr/>
          <p:nvPr/>
        </p:nvSpPr>
        <p:spPr>
          <a:xfrm>
            <a:off x="6476475" y="271020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1"/>
          <p:cNvSpPr txBox="1"/>
          <p:nvPr>
            <p:ph type="title"/>
          </p:nvPr>
        </p:nvSpPr>
        <p:spPr>
          <a:xfrm>
            <a:off x="311700" y="90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BNCF</a:t>
            </a:r>
            <a:r>
              <a:rPr lang="en"/>
              <a:t>: customized item list display</a:t>
            </a:r>
            <a:endParaRPr/>
          </a:p>
        </p:txBody>
      </p:sp>
      <p:sp>
        <p:nvSpPr>
          <p:cNvPr id="163" name="Google Shape;163;p21"/>
          <p:cNvSpPr txBox="1"/>
          <p:nvPr>
            <p:ph idx="1" type="body"/>
          </p:nvPr>
        </p:nvSpPr>
        <p:spPr>
          <a:xfrm>
            <a:off x="311700" y="663250"/>
            <a:ext cx="8520600" cy="39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out columns not needed. Enter numbers defining the order of columns. E.g. </a:t>
            </a:r>
            <a:endParaRPr/>
          </a:p>
          <a:p>
            <a:pPr indent="0" lvl="0" marL="0" rtl="0" algn="l">
              <a:spcBef>
                <a:spcPts val="0"/>
              </a:spcBef>
              <a:spcAft>
                <a:spcPts val="0"/>
              </a:spcAft>
              <a:buNone/>
            </a:pPr>
            <a:r>
              <a:t/>
            </a:r>
            <a:endParaRPr/>
          </a:p>
        </p:txBody>
      </p:sp>
      <p:pic>
        <p:nvPicPr>
          <p:cNvPr id="164" name="Google Shape;164;p21"/>
          <p:cNvPicPr preferRelativeResize="0"/>
          <p:nvPr/>
        </p:nvPicPr>
        <p:blipFill>
          <a:blip r:embed="rId4">
            <a:alphaModFix/>
          </a:blip>
          <a:stretch>
            <a:fillRect/>
          </a:stretch>
        </p:blipFill>
        <p:spPr>
          <a:xfrm>
            <a:off x="0" y="1778993"/>
            <a:ext cx="9143999" cy="3307214"/>
          </a:xfrm>
          <a:prstGeom prst="rect">
            <a:avLst/>
          </a:prstGeom>
          <a:noFill/>
          <a:ln>
            <a:noFill/>
          </a:ln>
        </p:spPr>
      </p:pic>
      <p:sp>
        <p:nvSpPr>
          <p:cNvPr id="165" name="Google Shape;165;p21"/>
          <p:cNvSpPr/>
          <p:nvPr/>
        </p:nvSpPr>
        <p:spPr>
          <a:xfrm>
            <a:off x="375212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 </a:t>
            </a:r>
            <a:endParaRPr>
              <a:solidFill>
                <a:srgbClr val="FF9900"/>
              </a:solidFill>
            </a:endParaRPr>
          </a:p>
        </p:txBody>
      </p:sp>
      <p:sp>
        <p:nvSpPr>
          <p:cNvPr id="166" name="Google Shape;166;p21"/>
          <p:cNvSpPr/>
          <p:nvPr/>
        </p:nvSpPr>
        <p:spPr>
          <a:xfrm>
            <a:off x="4131277" y="1040120"/>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2 </a:t>
            </a:r>
            <a:endParaRPr>
              <a:solidFill>
                <a:srgbClr val="FF9900"/>
              </a:solidFill>
            </a:endParaRPr>
          </a:p>
        </p:txBody>
      </p:sp>
      <p:sp>
        <p:nvSpPr>
          <p:cNvPr id="167" name="Google Shape;167;p21"/>
          <p:cNvSpPr/>
          <p:nvPr/>
        </p:nvSpPr>
        <p:spPr>
          <a:xfrm>
            <a:off x="4510423" y="1040129"/>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3 </a:t>
            </a:r>
            <a:endParaRPr>
              <a:solidFill>
                <a:srgbClr val="FF9900"/>
              </a:solidFill>
            </a:endParaRPr>
          </a:p>
        </p:txBody>
      </p:sp>
      <p:sp>
        <p:nvSpPr>
          <p:cNvPr id="168" name="Google Shape;168;p21"/>
          <p:cNvSpPr/>
          <p:nvPr/>
        </p:nvSpPr>
        <p:spPr>
          <a:xfrm>
            <a:off x="4889587"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4 </a:t>
            </a:r>
            <a:endParaRPr>
              <a:solidFill>
                <a:srgbClr val="FF9900"/>
              </a:solidFill>
            </a:endParaRPr>
          </a:p>
        </p:txBody>
      </p:sp>
      <p:sp>
        <p:nvSpPr>
          <p:cNvPr id="169" name="Google Shape;169;p21"/>
          <p:cNvSpPr/>
          <p:nvPr/>
        </p:nvSpPr>
        <p:spPr>
          <a:xfrm>
            <a:off x="5302666"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5 </a:t>
            </a:r>
            <a:endParaRPr>
              <a:solidFill>
                <a:srgbClr val="FF9900"/>
              </a:solidFill>
            </a:endParaRPr>
          </a:p>
        </p:txBody>
      </p:sp>
      <p:sp>
        <p:nvSpPr>
          <p:cNvPr id="170" name="Google Shape;170;p21"/>
          <p:cNvSpPr/>
          <p:nvPr/>
        </p:nvSpPr>
        <p:spPr>
          <a:xfrm>
            <a:off x="56810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6 </a:t>
            </a:r>
            <a:endParaRPr>
              <a:solidFill>
                <a:srgbClr val="FF9900"/>
              </a:solidFill>
            </a:endParaRPr>
          </a:p>
        </p:txBody>
      </p:sp>
      <p:sp>
        <p:nvSpPr>
          <p:cNvPr id="171" name="Google Shape;171;p21"/>
          <p:cNvSpPr/>
          <p:nvPr/>
        </p:nvSpPr>
        <p:spPr>
          <a:xfrm>
            <a:off x="60594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7 </a:t>
            </a:r>
            <a:endParaRPr>
              <a:solidFill>
                <a:srgbClr val="FF9900"/>
              </a:solidFill>
            </a:endParaRPr>
          </a:p>
        </p:txBody>
      </p:sp>
      <p:sp>
        <p:nvSpPr>
          <p:cNvPr id="172" name="Google Shape;172;p21"/>
          <p:cNvSpPr/>
          <p:nvPr/>
        </p:nvSpPr>
        <p:spPr>
          <a:xfrm>
            <a:off x="64725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8 </a:t>
            </a:r>
            <a:endParaRPr>
              <a:solidFill>
                <a:srgbClr val="FF9900"/>
              </a:solidFill>
            </a:endParaRPr>
          </a:p>
        </p:txBody>
      </p:sp>
      <p:sp>
        <p:nvSpPr>
          <p:cNvPr id="173" name="Google Shape;173;p21"/>
          <p:cNvSpPr/>
          <p:nvPr/>
        </p:nvSpPr>
        <p:spPr>
          <a:xfrm>
            <a:off x="6885675" y="1040125"/>
            <a:ext cx="3399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9 </a:t>
            </a:r>
            <a:endParaRPr>
              <a:solidFill>
                <a:srgbClr val="FF9900"/>
              </a:solidFill>
            </a:endParaRPr>
          </a:p>
        </p:txBody>
      </p:sp>
      <p:sp>
        <p:nvSpPr>
          <p:cNvPr id="174" name="Google Shape;174;p21"/>
          <p:cNvSpPr/>
          <p:nvPr/>
        </p:nvSpPr>
        <p:spPr>
          <a:xfrm>
            <a:off x="7264075" y="1040125"/>
            <a:ext cx="516300" cy="202800"/>
          </a:xfrm>
          <a:prstGeom prst="hexagon">
            <a:avLst>
              <a:gd fmla="val 25000" name="adj"/>
              <a:gd fmla="val 115470" name="vf"/>
            </a:avLst>
          </a:prstGeom>
          <a:solidFill>
            <a:srgbClr val="FFE5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9900"/>
                </a:solidFill>
              </a:rPr>
              <a:t>10 </a:t>
            </a:r>
            <a:endParaRPr>
              <a:solidFill>
                <a:srgbClr val="FF9900"/>
              </a:solidFill>
            </a:endParaRPr>
          </a:p>
        </p:txBody>
      </p:sp>
      <p:sp>
        <p:nvSpPr>
          <p:cNvPr id="175" name="Google Shape;175;p21"/>
          <p:cNvSpPr/>
          <p:nvPr/>
        </p:nvSpPr>
        <p:spPr>
          <a:xfrm>
            <a:off x="42442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1"/>
          <p:cNvSpPr/>
          <p:nvPr/>
        </p:nvSpPr>
        <p:spPr>
          <a:xfrm>
            <a:off x="858975"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1"/>
          <p:cNvSpPr/>
          <p:nvPr/>
        </p:nvSpPr>
        <p:spPr>
          <a:xfrm>
            <a:off x="1250100" y="921150"/>
            <a:ext cx="339900" cy="788400"/>
          </a:xfrm>
          <a:prstGeom prst="mathMultiply">
            <a:avLst>
              <a:gd fmla="val 23520" name="adj1"/>
            </a:avLst>
          </a:prstGeom>
          <a:solidFill>
            <a:srgbClr val="E06666"/>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